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77" r:id="rId5"/>
    <p:sldId id="327" r:id="rId6"/>
    <p:sldId id="262" r:id="rId7"/>
    <p:sldId id="261" r:id="rId8"/>
    <p:sldId id="2145707197" r:id="rId9"/>
    <p:sldId id="267" r:id="rId10"/>
    <p:sldId id="268" r:id="rId11"/>
    <p:sldId id="269" r:id="rId12"/>
    <p:sldId id="270" r:id="rId13"/>
    <p:sldId id="321" r:id="rId14"/>
    <p:sldId id="274" r:id="rId15"/>
    <p:sldId id="2145707199" r:id="rId16"/>
    <p:sldId id="329" r:id="rId17"/>
    <p:sldId id="330" r:id="rId18"/>
    <p:sldId id="298" r:id="rId19"/>
    <p:sldId id="391" r:id="rId20"/>
    <p:sldId id="436" r:id="rId21"/>
    <p:sldId id="287" r:id="rId22"/>
    <p:sldId id="419" r:id="rId23"/>
    <p:sldId id="420" r:id="rId24"/>
    <p:sldId id="442" r:id="rId25"/>
    <p:sldId id="21457071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41F4A-3E51-80B6-5D00-BA48A1A22FFA}" name="Hannah Thomas" initials="HT" userId="S::hannah.thomas@shropshire.gov.uk::5c9b5c0b-cc95-4f8a-aad3-7eca96980d82" providerId="AD"/>
  <p188:author id="{06D0BCB4-7E0E-B4F3-CB22-F210A627E15F}" name="Rachel Robinson" initials="SCTMP1348" userId="Rachel Robinson" providerId="None"/>
  <p188:author id="{C1AEB8E6-DFB3-E16D-D1C4-D8443FE17C7E}" name="Chris Hirons" initials="CH" userId="S::chris.hirons@shropshire.gov.uk::6f56ab38-6c4f-42bb-9086-cb31dfab87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ie Morris" initials="SCTMP2188" lastIdx="1" clrIdx="0">
    <p:extLst>
      <p:ext uri="{19B8F6BF-5375-455C-9EA6-DF929625EA0E}">
        <p15:presenceInfo xmlns:p15="http://schemas.microsoft.com/office/powerpoint/2012/main" userId="Katie Morr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2CF03-0024-455B-B60A-C7A63D94344C}" v="13" dt="2022-09-08T10:35:21.035"/>
    <p1510:client id="{8B4ACF00-3755-C258-C736-10C574430EE2}" v="54" dt="2022-09-07T20:00:42.110"/>
    <p1510:client id="{C0F2EA63-388F-E8F4-12EC-C4472B585659}" v="3" dt="2022-10-17T13:37:19.311"/>
    <p1510:client id="{CED2CCDC-96C0-4D8C-ABA5-3C2ABF42345C}" v="9" dt="2022-09-08T12:32:18.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C142087\AppData\Local\Microsoft\Windows\INetCache\Content.Outlook\50O87B35\Copy%20of%20Family%20Hub%20Data%20for%202022%20Assessmen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Sheet1!$G$12</c:f>
              <c:strCache>
                <c:ptCount val="1"/>
                <c:pt idx="0">
                  <c:v>Deprivation (IMD)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Sheet1!$F$13:$F$18</c:f>
              <c:strCache>
                <c:ptCount val="6"/>
                <c:pt idx="0">
                  <c:v>North East</c:v>
                </c:pt>
                <c:pt idx="1">
                  <c:v>South West</c:v>
                </c:pt>
                <c:pt idx="2">
                  <c:v>North West</c:v>
                </c:pt>
                <c:pt idx="3">
                  <c:v>Central South</c:v>
                </c:pt>
                <c:pt idx="4">
                  <c:v>Central North</c:v>
                </c:pt>
                <c:pt idx="5">
                  <c:v>South East</c:v>
                </c:pt>
              </c:strCache>
            </c:strRef>
          </c:cat>
          <c:val>
            <c:numRef>
              <c:f>Sheet1!$G$13:$G$18</c:f>
              <c:numCache>
                <c:formatCode>General</c:formatCode>
                <c:ptCount val="6"/>
                <c:pt idx="0">
                  <c:v>20.2</c:v>
                </c:pt>
                <c:pt idx="1">
                  <c:v>19.5</c:v>
                </c:pt>
                <c:pt idx="2">
                  <c:v>18.3</c:v>
                </c:pt>
                <c:pt idx="3">
                  <c:v>17.100000000000001</c:v>
                </c:pt>
                <c:pt idx="4">
                  <c:v>15.5</c:v>
                </c:pt>
                <c:pt idx="5">
                  <c:v>15.1</c:v>
                </c:pt>
              </c:numCache>
            </c:numRef>
          </c:val>
          <c:extLst>
            <c:ext xmlns:c16="http://schemas.microsoft.com/office/drawing/2014/chart" uri="{C3380CC4-5D6E-409C-BE32-E72D297353CC}">
              <c16:uniqueId val="{00000000-8C03-4B73-B890-E030CD7993D6}"/>
            </c:ext>
          </c:extLst>
        </c:ser>
        <c:dLbls>
          <c:dLblPos val="outEnd"/>
          <c:showLegendKey val="0"/>
          <c:showVal val="1"/>
          <c:showCatName val="0"/>
          <c:showSerName val="0"/>
          <c:showPercent val="0"/>
          <c:showBubbleSize val="0"/>
        </c:dLbls>
        <c:gapWidth val="219"/>
        <c:overlap val="-27"/>
        <c:axId val="1416327631"/>
        <c:axId val="1416325135"/>
      </c:barChart>
      <c:catAx>
        <c:axId val="1416327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6325135"/>
        <c:crosses val="autoZero"/>
        <c:auto val="1"/>
        <c:lblAlgn val="ctr"/>
        <c:lblOffset val="100"/>
        <c:noMultiLvlLbl val="0"/>
      </c:catAx>
      <c:valAx>
        <c:axId val="1416325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6327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34312-7E6F-4AE4-82B9-42097236ACA5}" type="datetimeFigureOut">
              <a:rPr lang="en-GB" smtClean="0"/>
              <a:t>19/10/2022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6E33F-457E-4754-966F-2F2A944A46AC}" type="slidenum">
              <a:rPr lang="en-GB" smtClean="0"/>
              <a:t>‹#›</a:t>
            </a:fld>
            <a:endParaRPr lang="en-GB"/>
          </a:p>
        </p:txBody>
      </p:sp>
    </p:spTree>
    <p:extLst>
      <p:ext uri="{BB962C8B-B14F-4D97-AF65-F5344CB8AC3E}">
        <p14:creationId xmlns:p14="http://schemas.microsoft.com/office/powerpoint/2010/main" val="293287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1</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8413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666909" y="4632960"/>
            <a:ext cx="5335200" cy="438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0" name="Google Shape;270;p9:notes"/>
          <p:cNvSpPr txBox="1">
            <a:spLocks noGrp="1"/>
          </p:cNvSpPr>
          <p:nvPr>
            <p:ph type="sldNum" idx="12"/>
          </p:nvPr>
        </p:nvSpPr>
        <p:spPr>
          <a:xfrm>
            <a:off x="3777607" y="9264227"/>
            <a:ext cx="2889900" cy="4878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8413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666909" y="4632960"/>
            <a:ext cx="5335200" cy="438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0" name="Google Shape;270;p9:notes"/>
          <p:cNvSpPr txBox="1">
            <a:spLocks noGrp="1"/>
          </p:cNvSpPr>
          <p:nvPr>
            <p:ph type="sldNum" idx="12"/>
          </p:nvPr>
        </p:nvSpPr>
        <p:spPr>
          <a:xfrm>
            <a:off x="3777607" y="9264227"/>
            <a:ext cx="2889900" cy="4878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0285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a:spLocks noGrp="1" noRot="1" noChangeAspect="1"/>
          </p:cNvSpPr>
          <p:nvPr>
            <p:ph type="sldImg" idx="2"/>
          </p:nvPr>
        </p:nvSpPr>
        <p:spPr>
          <a:xfrm>
            <a:off x="8413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2:notes"/>
          <p:cNvSpPr txBox="1">
            <a:spLocks noGrp="1"/>
          </p:cNvSpPr>
          <p:nvPr>
            <p:ph type="body" idx="1"/>
          </p:nvPr>
        </p:nvSpPr>
        <p:spPr>
          <a:xfrm>
            <a:off x="666909" y="4632960"/>
            <a:ext cx="5335200" cy="438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2" name="Google Shape;312;p12:notes"/>
          <p:cNvSpPr txBox="1">
            <a:spLocks noGrp="1"/>
          </p:cNvSpPr>
          <p:nvPr>
            <p:ph type="sldNum" idx="12"/>
          </p:nvPr>
        </p:nvSpPr>
        <p:spPr>
          <a:xfrm>
            <a:off x="3777607" y="9264227"/>
            <a:ext cx="2889900" cy="4878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413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15</a:t>
            </a:fld>
            <a:endParaRPr lang="en-GB" altLang="en-US" sz="1200"/>
          </a:p>
        </p:txBody>
      </p:sp>
    </p:spTree>
    <p:extLst>
      <p:ext uri="{BB962C8B-B14F-4D97-AF65-F5344CB8AC3E}">
        <p14:creationId xmlns:p14="http://schemas.microsoft.com/office/powerpoint/2010/main" val="258159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8413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699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200"/>
              <a:pPr/>
              <a:t>2</a:t>
            </a:fld>
            <a:endParaRPr lang="en-GB" altLang="en-US" sz="1200"/>
          </a:p>
        </p:txBody>
      </p:sp>
    </p:spTree>
    <p:extLst>
      <p:ext uri="{BB962C8B-B14F-4D97-AF65-F5344CB8AC3E}">
        <p14:creationId xmlns:p14="http://schemas.microsoft.com/office/powerpoint/2010/main" val="78880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0fd753846_1_345:notes"/>
          <p:cNvSpPr>
            <a:spLocks noGrp="1" noRot="1" noChangeAspect="1"/>
          </p:cNvSpPr>
          <p:nvPr>
            <p:ph type="sldImg" idx="2"/>
          </p:nvPr>
        </p:nvSpPr>
        <p:spPr>
          <a:xfrm>
            <a:off x="8413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40fd753846_1_345:notes"/>
          <p:cNvSpPr txBox="1">
            <a:spLocks noGrp="1"/>
          </p:cNvSpPr>
          <p:nvPr>
            <p:ph type="body" idx="1"/>
          </p:nvPr>
        </p:nvSpPr>
        <p:spPr>
          <a:xfrm>
            <a:off x="666907" y="4632960"/>
            <a:ext cx="5335200" cy="438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1" u="none" strike="noStrike" cap="none">
              <a:solidFill>
                <a:schemeClr val="dk1"/>
              </a:solidFill>
              <a:latin typeface="Calibri"/>
              <a:ea typeface="Calibri"/>
              <a:cs typeface="Calibri"/>
              <a:sym typeface="Calibri"/>
            </a:endParaRPr>
          </a:p>
        </p:txBody>
      </p:sp>
      <p:sp>
        <p:nvSpPr>
          <p:cNvPr id="166" name="Google Shape;166;g40fd753846_1_345:notes"/>
          <p:cNvSpPr txBox="1">
            <a:spLocks noGrp="1"/>
          </p:cNvSpPr>
          <p:nvPr>
            <p:ph type="sldNum" idx="12"/>
          </p:nvPr>
        </p:nvSpPr>
        <p:spPr>
          <a:xfrm>
            <a:off x="3777599" y="9264228"/>
            <a:ext cx="2889900" cy="4878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0fd753846_1_258:notes"/>
          <p:cNvSpPr>
            <a:spLocks noGrp="1" noRot="1" noChangeAspect="1"/>
          </p:cNvSpPr>
          <p:nvPr>
            <p:ph type="sldImg" idx="2"/>
          </p:nvPr>
        </p:nvSpPr>
        <p:spPr>
          <a:xfrm>
            <a:off x="8413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40fd753846_1_258:notes"/>
          <p:cNvSpPr txBox="1">
            <a:spLocks noGrp="1"/>
          </p:cNvSpPr>
          <p:nvPr>
            <p:ph type="body" idx="1"/>
          </p:nvPr>
        </p:nvSpPr>
        <p:spPr>
          <a:xfrm>
            <a:off x="666907" y="4632960"/>
            <a:ext cx="5335200" cy="438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1" u="none" strike="noStrike" cap="none">
              <a:solidFill>
                <a:schemeClr val="dk1"/>
              </a:solidFill>
              <a:latin typeface="Calibri"/>
              <a:ea typeface="Calibri"/>
              <a:cs typeface="Calibri"/>
              <a:sym typeface="Calibri"/>
            </a:endParaRPr>
          </a:p>
        </p:txBody>
      </p:sp>
      <p:sp>
        <p:nvSpPr>
          <p:cNvPr id="156" name="Google Shape;156;g40fd753846_1_258:notes"/>
          <p:cNvSpPr txBox="1">
            <a:spLocks noGrp="1"/>
          </p:cNvSpPr>
          <p:nvPr>
            <p:ph type="sldNum" idx="12"/>
          </p:nvPr>
        </p:nvSpPr>
        <p:spPr>
          <a:xfrm>
            <a:off x="3777599" y="9264228"/>
            <a:ext cx="2889900" cy="4878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666907" y="4632960"/>
            <a:ext cx="5335200" cy="438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g40fd753846_1_564:notes"/>
          <p:cNvSpPr>
            <a:spLocks noGrp="1" noRot="1" noChangeAspect="1"/>
          </p:cNvSpPr>
          <p:nvPr>
            <p:ph type="sldImg" idx="2"/>
          </p:nvPr>
        </p:nvSpPr>
        <p:spPr>
          <a:xfrm>
            <a:off x="8413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a:spLocks noGrp="1" noRot="1" noChangeAspect="1"/>
          </p:cNvSpPr>
          <p:nvPr>
            <p:ph type="sldImg" idx="2"/>
          </p:nvPr>
        </p:nvSpPr>
        <p:spPr>
          <a:xfrm>
            <a:off x="8413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5:notes"/>
          <p:cNvSpPr txBox="1">
            <a:spLocks noGrp="1"/>
          </p:cNvSpPr>
          <p:nvPr>
            <p:ph type="body" idx="1"/>
          </p:nvPr>
        </p:nvSpPr>
        <p:spPr>
          <a:xfrm>
            <a:off x="666909" y="4632960"/>
            <a:ext cx="5335270"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07" name="Google Shape;207;p5:notes"/>
          <p:cNvSpPr txBox="1">
            <a:spLocks noGrp="1"/>
          </p:cNvSpPr>
          <p:nvPr>
            <p:ph type="sldNum" idx="12"/>
          </p:nvPr>
        </p:nvSpPr>
        <p:spPr>
          <a:xfrm>
            <a:off x="3777607" y="9264227"/>
            <a:ext cx="2889938" cy="48768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0fd753846_1_648:notes"/>
          <p:cNvSpPr>
            <a:spLocks noGrp="1" noRot="1" noChangeAspect="1"/>
          </p:cNvSpPr>
          <p:nvPr>
            <p:ph type="sldImg" idx="2"/>
          </p:nvPr>
        </p:nvSpPr>
        <p:spPr>
          <a:xfrm>
            <a:off x="8413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40fd753846_1_648:notes"/>
          <p:cNvSpPr txBox="1">
            <a:spLocks noGrp="1"/>
          </p:cNvSpPr>
          <p:nvPr>
            <p:ph type="body" idx="1"/>
          </p:nvPr>
        </p:nvSpPr>
        <p:spPr>
          <a:xfrm>
            <a:off x="666909" y="4632960"/>
            <a:ext cx="5335200" cy="438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17" name="Google Shape;217;g40fd753846_1_648:notes"/>
          <p:cNvSpPr txBox="1">
            <a:spLocks noGrp="1"/>
          </p:cNvSpPr>
          <p:nvPr>
            <p:ph type="sldNum" idx="12"/>
          </p:nvPr>
        </p:nvSpPr>
        <p:spPr>
          <a:xfrm>
            <a:off x="3777607" y="9264227"/>
            <a:ext cx="2889900" cy="4878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0fd753846_1_723:notes"/>
          <p:cNvSpPr txBox="1">
            <a:spLocks noGrp="1"/>
          </p:cNvSpPr>
          <p:nvPr>
            <p:ph type="body" idx="1"/>
          </p:nvPr>
        </p:nvSpPr>
        <p:spPr>
          <a:xfrm>
            <a:off x="666907" y="4632960"/>
            <a:ext cx="5335200" cy="438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g40fd753846_1_723:notes"/>
          <p:cNvSpPr>
            <a:spLocks noGrp="1" noRot="1" noChangeAspect="1"/>
          </p:cNvSpPr>
          <p:nvPr>
            <p:ph type="sldImg" idx="2"/>
          </p:nvPr>
        </p:nvSpPr>
        <p:spPr>
          <a:xfrm>
            <a:off x="8413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D6E33F-457E-4754-966F-2F2A944A46AC}" type="slidenum">
              <a:rPr lang="en-GB" smtClean="0"/>
              <a:t>10</a:t>
            </a:fld>
            <a:endParaRPr lang="en-GB"/>
          </a:p>
        </p:txBody>
      </p:sp>
    </p:spTree>
    <p:extLst>
      <p:ext uri="{BB962C8B-B14F-4D97-AF65-F5344CB8AC3E}">
        <p14:creationId xmlns:p14="http://schemas.microsoft.com/office/powerpoint/2010/main" val="236661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3856-7CFC-474B-83E4-5E1377E552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6185F4-38E6-4506-BC39-B804DE3D718C}"/>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0D0E08-1056-4E63-842F-7573C14F0422}"/>
              </a:ext>
            </a:extLst>
          </p:cNvPr>
          <p:cNvSpPr>
            <a:spLocks noGrp="1"/>
          </p:cNvSpPr>
          <p:nvPr>
            <p:ph type="dt" sz="half" idx="10"/>
          </p:nvPr>
        </p:nvSpPr>
        <p:spPr/>
        <p:txBody>
          <a:bodyPr/>
          <a:lstStyle/>
          <a:p>
            <a:fld id="{F333C940-8499-4886-B02D-852C2DF416B6}" type="datetimeFigureOut">
              <a:rPr lang="en-GB" smtClean="0"/>
              <a:t>19/10/2022</a:t>
            </a:fld>
            <a:endParaRPr lang="en-GB"/>
          </a:p>
        </p:txBody>
      </p:sp>
      <p:sp>
        <p:nvSpPr>
          <p:cNvPr id="5" name="Footer Placeholder 4">
            <a:extLst>
              <a:ext uri="{FF2B5EF4-FFF2-40B4-BE49-F238E27FC236}">
                <a16:creationId xmlns:a16="http://schemas.microsoft.com/office/drawing/2014/main" id="{D2204953-A2F2-47B8-8D74-F7836DE1FB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D8E32A-B790-4A19-8551-A9BCAFE0E4FD}"/>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156168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AB5D-BF0B-46E4-9B58-D65DC498D0D3}"/>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B40293-DCFE-4B1F-9738-11AA54137F55}"/>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a:extLst>
              <a:ext uri="{FF2B5EF4-FFF2-40B4-BE49-F238E27FC236}">
                <a16:creationId xmlns:a16="http://schemas.microsoft.com/office/drawing/2014/main" id="{24B8EF34-8486-4A27-B4D8-779753AC786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751DAE75-37C8-4641-AD20-D8DFF90FE8B9}"/>
              </a:ext>
            </a:extLst>
          </p:cNvPr>
          <p:cNvSpPr>
            <a:spLocks noGrp="1"/>
          </p:cNvSpPr>
          <p:nvPr>
            <p:ph type="dt" sz="half" idx="10"/>
          </p:nvPr>
        </p:nvSpPr>
        <p:spPr/>
        <p:txBody>
          <a:bodyPr/>
          <a:lstStyle/>
          <a:p>
            <a:fld id="{F333C940-8499-4886-B02D-852C2DF416B6}" type="datetimeFigureOut">
              <a:rPr lang="en-GB" smtClean="0"/>
              <a:t>19/10/2022</a:t>
            </a:fld>
            <a:endParaRPr lang="en-GB"/>
          </a:p>
        </p:txBody>
      </p:sp>
      <p:sp>
        <p:nvSpPr>
          <p:cNvPr id="6" name="Footer Placeholder 5">
            <a:extLst>
              <a:ext uri="{FF2B5EF4-FFF2-40B4-BE49-F238E27FC236}">
                <a16:creationId xmlns:a16="http://schemas.microsoft.com/office/drawing/2014/main" id="{EE4A56F2-885E-468C-9550-76807667C6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2530ED-101E-4685-B372-71D70E566B97}"/>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102254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40BA-CD34-4CCF-8861-293A7BDE7A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6447DA-F59F-41BC-B5E0-DFBC67C769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F061FC-34EC-47FD-B721-9376A86372D1}"/>
              </a:ext>
            </a:extLst>
          </p:cNvPr>
          <p:cNvSpPr>
            <a:spLocks noGrp="1"/>
          </p:cNvSpPr>
          <p:nvPr>
            <p:ph type="dt" sz="half" idx="10"/>
          </p:nvPr>
        </p:nvSpPr>
        <p:spPr/>
        <p:txBody>
          <a:bodyPr/>
          <a:lstStyle/>
          <a:p>
            <a:fld id="{F333C940-8499-4886-B02D-852C2DF416B6}" type="datetimeFigureOut">
              <a:rPr lang="en-GB" smtClean="0"/>
              <a:t>19/10/2022</a:t>
            </a:fld>
            <a:endParaRPr lang="en-GB"/>
          </a:p>
        </p:txBody>
      </p:sp>
      <p:sp>
        <p:nvSpPr>
          <p:cNvPr id="5" name="Footer Placeholder 4">
            <a:extLst>
              <a:ext uri="{FF2B5EF4-FFF2-40B4-BE49-F238E27FC236}">
                <a16:creationId xmlns:a16="http://schemas.microsoft.com/office/drawing/2014/main" id="{CFCD7D4C-255B-435C-A6B3-2247DE346B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27744-09E8-4E14-8FDF-B70557D454F2}"/>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073151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9072E8-7311-4CC3-81AD-8AFDCA02F9B3}"/>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B02140-F53B-407B-B9CA-6A8AA5A65236}"/>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FC39DA-A62B-42D4-AE7E-4D2444D576AD}"/>
              </a:ext>
            </a:extLst>
          </p:cNvPr>
          <p:cNvSpPr>
            <a:spLocks noGrp="1"/>
          </p:cNvSpPr>
          <p:nvPr>
            <p:ph type="dt" sz="half" idx="10"/>
          </p:nvPr>
        </p:nvSpPr>
        <p:spPr/>
        <p:txBody>
          <a:bodyPr/>
          <a:lstStyle/>
          <a:p>
            <a:fld id="{F333C940-8499-4886-B02D-852C2DF416B6}" type="datetimeFigureOut">
              <a:rPr lang="en-GB" smtClean="0"/>
              <a:t>19/10/2022</a:t>
            </a:fld>
            <a:endParaRPr lang="en-GB"/>
          </a:p>
        </p:txBody>
      </p:sp>
      <p:sp>
        <p:nvSpPr>
          <p:cNvPr id="5" name="Footer Placeholder 4">
            <a:extLst>
              <a:ext uri="{FF2B5EF4-FFF2-40B4-BE49-F238E27FC236}">
                <a16:creationId xmlns:a16="http://schemas.microsoft.com/office/drawing/2014/main" id="{221F2192-5487-40E4-A64B-06B40E5356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345BBD-7137-41AF-93B0-42A62FB92DCA}"/>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313446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 name="Google Shape;63;p11"/>
          <p:cNvSpPr txBox="1">
            <a:spLocks noGrp="1"/>
          </p:cNvSpPr>
          <p:nvPr>
            <p:ph type="body" idx="1"/>
          </p:nvPr>
        </p:nvSpPr>
        <p:spPr>
          <a:xfrm>
            <a:off x="609600" y="1600200"/>
            <a:ext cx="10972800" cy="49677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0472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32D3-9870-4A05-AE32-1F13806EC2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AE532-E2E7-41DB-B4FF-0CE1BE78A6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A78C3C-B3F6-482E-8F44-919DED81F49B}"/>
              </a:ext>
            </a:extLst>
          </p:cNvPr>
          <p:cNvSpPr>
            <a:spLocks noGrp="1"/>
          </p:cNvSpPr>
          <p:nvPr>
            <p:ph type="dt" sz="half" idx="10"/>
          </p:nvPr>
        </p:nvSpPr>
        <p:spPr/>
        <p:txBody>
          <a:bodyPr/>
          <a:lstStyle/>
          <a:p>
            <a:fld id="{F333C940-8499-4886-B02D-852C2DF416B6}" type="datetimeFigureOut">
              <a:rPr lang="en-GB" smtClean="0"/>
              <a:t>19/10/2022</a:t>
            </a:fld>
            <a:endParaRPr lang="en-GB"/>
          </a:p>
        </p:txBody>
      </p:sp>
      <p:sp>
        <p:nvSpPr>
          <p:cNvPr id="5" name="Footer Placeholder 4">
            <a:extLst>
              <a:ext uri="{FF2B5EF4-FFF2-40B4-BE49-F238E27FC236}">
                <a16:creationId xmlns:a16="http://schemas.microsoft.com/office/drawing/2014/main" id="{C52E21B6-3E7F-4A47-961C-77C4040BDD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6978A7-1910-473C-AEFB-3769F08AC76E}"/>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82419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32D3-9870-4A05-AE32-1F13806EC2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5AE532-E2E7-41DB-B4FF-0CE1BE78A6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A78C3C-B3F6-482E-8F44-919DED81F49B}"/>
              </a:ext>
            </a:extLst>
          </p:cNvPr>
          <p:cNvSpPr>
            <a:spLocks noGrp="1"/>
          </p:cNvSpPr>
          <p:nvPr>
            <p:ph type="dt" sz="half" idx="10"/>
          </p:nvPr>
        </p:nvSpPr>
        <p:spPr/>
        <p:txBody>
          <a:bodyPr/>
          <a:lstStyle/>
          <a:p>
            <a:fld id="{F333C940-8499-4886-B02D-852C2DF416B6}" type="datetimeFigureOut">
              <a:rPr lang="en-GB" smtClean="0"/>
              <a:t>19/10/2022</a:t>
            </a:fld>
            <a:endParaRPr lang="en-GB"/>
          </a:p>
        </p:txBody>
      </p:sp>
      <p:sp>
        <p:nvSpPr>
          <p:cNvPr id="5" name="Footer Placeholder 4">
            <a:extLst>
              <a:ext uri="{FF2B5EF4-FFF2-40B4-BE49-F238E27FC236}">
                <a16:creationId xmlns:a16="http://schemas.microsoft.com/office/drawing/2014/main" id="{C52E21B6-3E7F-4A47-961C-77C4040BDD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6978A7-1910-473C-AEFB-3769F08AC76E}"/>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99418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2553-F24D-4C92-9CAF-B506C18583B4}"/>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1FF445-8A50-45A6-BE0B-347962ECB8FE}"/>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0F99E3-124B-4961-9AB6-598920F8C9A6}"/>
              </a:ext>
            </a:extLst>
          </p:cNvPr>
          <p:cNvSpPr>
            <a:spLocks noGrp="1"/>
          </p:cNvSpPr>
          <p:nvPr>
            <p:ph type="dt" sz="half" idx="10"/>
          </p:nvPr>
        </p:nvSpPr>
        <p:spPr/>
        <p:txBody>
          <a:bodyPr/>
          <a:lstStyle/>
          <a:p>
            <a:fld id="{F333C940-8499-4886-B02D-852C2DF416B6}" type="datetimeFigureOut">
              <a:rPr lang="en-GB" smtClean="0"/>
              <a:t>19/10/2022</a:t>
            </a:fld>
            <a:endParaRPr lang="en-GB"/>
          </a:p>
        </p:txBody>
      </p:sp>
      <p:sp>
        <p:nvSpPr>
          <p:cNvPr id="5" name="Footer Placeholder 4">
            <a:extLst>
              <a:ext uri="{FF2B5EF4-FFF2-40B4-BE49-F238E27FC236}">
                <a16:creationId xmlns:a16="http://schemas.microsoft.com/office/drawing/2014/main" id="{84D051CE-7FD0-4C03-8C1C-1356738ABD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9D5155-6644-4B71-8F9D-5141FA1F2570}"/>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117269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0822-DC53-4A38-9CD7-CE85EA0B72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8848FE-3A27-4FE2-8795-288DD8417762}"/>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BB65EC-C135-4F5A-8A0F-3D5E9053F572}"/>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9D4D71-CDF0-4095-8C31-38E0A15B1637}"/>
              </a:ext>
            </a:extLst>
          </p:cNvPr>
          <p:cNvSpPr>
            <a:spLocks noGrp="1"/>
          </p:cNvSpPr>
          <p:nvPr>
            <p:ph type="dt" sz="half" idx="10"/>
          </p:nvPr>
        </p:nvSpPr>
        <p:spPr/>
        <p:txBody>
          <a:bodyPr/>
          <a:lstStyle/>
          <a:p>
            <a:fld id="{F333C940-8499-4886-B02D-852C2DF416B6}" type="datetimeFigureOut">
              <a:rPr lang="en-GB" smtClean="0"/>
              <a:t>19/10/2022</a:t>
            </a:fld>
            <a:endParaRPr lang="en-GB"/>
          </a:p>
        </p:txBody>
      </p:sp>
      <p:sp>
        <p:nvSpPr>
          <p:cNvPr id="6" name="Footer Placeholder 5">
            <a:extLst>
              <a:ext uri="{FF2B5EF4-FFF2-40B4-BE49-F238E27FC236}">
                <a16:creationId xmlns:a16="http://schemas.microsoft.com/office/drawing/2014/main" id="{A73317AC-D1BF-4548-8415-674FA3E793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4A929A-03BD-4E4F-AC6C-0B01255EE728}"/>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307949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F8A5-D1E3-4302-95DE-6BEFD14951CB}"/>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B3D974-F5D7-4EF6-8089-5AEB1C960151}"/>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0AA2DC-BD41-424C-836E-ADEF7F10D23F}"/>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07BCBE-C845-4A3A-A07C-815BC78FD8A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FA709B-C32D-459E-BF40-0177EAD48814}"/>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EE5FE1-6CFD-4F7B-83B8-ECC180367870}"/>
              </a:ext>
            </a:extLst>
          </p:cNvPr>
          <p:cNvSpPr>
            <a:spLocks noGrp="1"/>
          </p:cNvSpPr>
          <p:nvPr>
            <p:ph type="dt" sz="half" idx="10"/>
          </p:nvPr>
        </p:nvSpPr>
        <p:spPr/>
        <p:txBody>
          <a:bodyPr/>
          <a:lstStyle/>
          <a:p>
            <a:fld id="{F333C940-8499-4886-B02D-852C2DF416B6}" type="datetimeFigureOut">
              <a:rPr lang="en-GB" smtClean="0"/>
              <a:t>19/10/2022</a:t>
            </a:fld>
            <a:endParaRPr lang="en-GB"/>
          </a:p>
        </p:txBody>
      </p:sp>
      <p:sp>
        <p:nvSpPr>
          <p:cNvPr id="8" name="Footer Placeholder 7">
            <a:extLst>
              <a:ext uri="{FF2B5EF4-FFF2-40B4-BE49-F238E27FC236}">
                <a16:creationId xmlns:a16="http://schemas.microsoft.com/office/drawing/2014/main" id="{B7CEA32B-2311-472E-A167-439BF7F1BF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E4C6CD-BC6E-4B2C-A6FB-82CED10C45FD}"/>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188406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D064-FF49-4346-AE8E-C41504946CD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818C0C-E9CE-4B35-83F2-35FF757F665C}"/>
              </a:ext>
            </a:extLst>
          </p:cNvPr>
          <p:cNvSpPr>
            <a:spLocks noGrp="1"/>
          </p:cNvSpPr>
          <p:nvPr>
            <p:ph type="dt" sz="half" idx="10"/>
          </p:nvPr>
        </p:nvSpPr>
        <p:spPr/>
        <p:txBody>
          <a:bodyPr/>
          <a:lstStyle/>
          <a:p>
            <a:fld id="{F333C940-8499-4886-B02D-852C2DF416B6}" type="datetimeFigureOut">
              <a:rPr lang="en-GB" smtClean="0"/>
              <a:t>19/10/2022</a:t>
            </a:fld>
            <a:endParaRPr lang="en-GB"/>
          </a:p>
        </p:txBody>
      </p:sp>
      <p:sp>
        <p:nvSpPr>
          <p:cNvPr id="4" name="Footer Placeholder 3">
            <a:extLst>
              <a:ext uri="{FF2B5EF4-FFF2-40B4-BE49-F238E27FC236}">
                <a16:creationId xmlns:a16="http://schemas.microsoft.com/office/drawing/2014/main" id="{BCAE82B0-B493-4D29-A844-D154028C50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D19477-975C-4076-98DB-A1489B1CF07C}"/>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159299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F6A46-51F0-4B66-8F9F-0CA4A191FEE6}"/>
              </a:ext>
            </a:extLst>
          </p:cNvPr>
          <p:cNvSpPr>
            <a:spLocks noGrp="1"/>
          </p:cNvSpPr>
          <p:nvPr>
            <p:ph type="dt" sz="half" idx="10"/>
          </p:nvPr>
        </p:nvSpPr>
        <p:spPr/>
        <p:txBody>
          <a:bodyPr/>
          <a:lstStyle/>
          <a:p>
            <a:fld id="{F333C940-8499-4886-B02D-852C2DF416B6}" type="datetimeFigureOut">
              <a:rPr lang="en-GB" smtClean="0"/>
              <a:t>19/10/2022</a:t>
            </a:fld>
            <a:endParaRPr lang="en-GB"/>
          </a:p>
        </p:txBody>
      </p:sp>
      <p:sp>
        <p:nvSpPr>
          <p:cNvPr id="3" name="Footer Placeholder 2">
            <a:extLst>
              <a:ext uri="{FF2B5EF4-FFF2-40B4-BE49-F238E27FC236}">
                <a16:creationId xmlns:a16="http://schemas.microsoft.com/office/drawing/2014/main" id="{0F54F74C-CCAD-4252-9765-727CD46A65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F2FE41-C009-49E3-857F-CEB9D5A3C283}"/>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189282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3184-5F30-4018-A714-A0E612F11A33}"/>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59B300-D3FA-416F-8F1B-65A5C0F96907}"/>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9334D4-B983-4DD3-8158-93CFF582B909}"/>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DF976122-2146-42AF-8AB5-0F5B27519781}"/>
              </a:ext>
            </a:extLst>
          </p:cNvPr>
          <p:cNvSpPr>
            <a:spLocks noGrp="1"/>
          </p:cNvSpPr>
          <p:nvPr>
            <p:ph type="dt" sz="half" idx="10"/>
          </p:nvPr>
        </p:nvSpPr>
        <p:spPr/>
        <p:txBody>
          <a:bodyPr/>
          <a:lstStyle/>
          <a:p>
            <a:fld id="{F333C940-8499-4886-B02D-852C2DF416B6}" type="datetimeFigureOut">
              <a:rPr lang="en-GB" smtClean="0"/>
              <a:t>19/10/2022</a:t>
            </a:fld>
            <a:endParaRPr lang="en-GB"/>
          </a:p>
        </p:txBody>
      </p:sp>
      <p:sp>
        <p:nvSpPr>
          <p:cNvPr id="6" name="Footer Placeholder 5">
            <a:extLst>
              <a:ext uri="{FF2B5EF4-FFF2-40B4-BE49-F238E27FC236}">
                <a16:creationId xmlns:a16="http://schemas.microsoft.com/office/drawing/2014/main" id="{E36359FF-BCFF-4D87-A942-9495982C61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1127E3-EA9C-4C8F-9F57-C5CAB6422268}"/>
              </a:ext>
            </a:extLst>
          </p:cNvPr>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36706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F271A4-857A-47E2-B337-93454925BFD0}"/>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BD5CF6-54D0-434D-85D8-231E6CC4A8C9}"/>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195BFE-4FF0-4F23-83FC-16EC71494F0F}"/>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3C940-8499-4886-B02D-852C2DF416B6}" type="datetimeFigureOut">
              <a:rPr lang="en-GB" smtClean="0"/>
              <a:t>19/10/2022</a:t>
            </a:fld>
            <a:endParaRPr lang="en-GB"/>
          </a:p>
        </p:txBody>
      </p:sp>
      <p:sp>
        <p:nvSpPr>
          <p:cNvPr id="5" name="Footer Placeholder 4">
            <a:extLst>
              <a:ext uri="{FF2B5EF4-FFF2-40B4-BE49-F238E27FC236}">
                <a16:creationId xmlns:a16="http://schemas.microsoft.com/office/drawing/2014/main" id="{28257ECF-2AC1-426C-90C6-33C48BFB9690}"/>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9697E7-58A6-4E7E-BB68-B1F434C18984}"/>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EE24B-5D2E-4616-964E-6FB0F004D8DB}" type="slidenum">
              <a:rPr lang="en-GB" smtClean="0"/>
              <a:t>‹#›</a:t>
            </a:fld>
            <a:endParaRPr lang="en-GB"/>
          </a:p>
        </p:txBody>
      </p:sp>
    </p:spTree>
    <p:extLst>
      <p:ext uri="{BB962C8B-B14F-4D97-AF65-F5344CB8AC3E}">
        <p14:creationId xmlns:p14="http://schemas.microsoft.com/office/powerpoint/2010/main" val="3285973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2">
            <a:extLst>
              <a:ext uri="{FF2B5EF4-FFF2-40B4-BE49-F238E27FC236}">
                <a16:creationId xmlns:a16="http://schemas.microsoft.com/office/drawing/2014/main" id="{A2C58676-64DB-48B4-B72F-F6DBF9A0985F}"/>
              </a:ext>
            </a:extLst>
          </p:cNvPr>
          <p:cNvSpPr>
            <a:spLocks noGrp="1"/>
          </p:cNvSpPr>
          <p:nvPr>
            <p:ph type="ctrTitle"/>
          </p:nvPr>
        </p:nvSpPr>
        <p:spPr>
          <a:xfrm>
            <a:off x="529389" y="1122364"/>
            <a:ext cx="11393826" cy="2387600"/>
          </a:xfrm>
        </p:spPr>
        <p:txBody>
          <a:bodyPr>
            <a:normAutofit fontScale="90000"/>
          </a:bodyPr>
          <a:lstStyle/>
          <a:p>
            <a:br>
              <a:rPr lang="en-GB" altLang="en-US"/>
            </a:br>
            <a:r>
              <a:rPr lang="en-GB" b="1">
                <a:ea typeface="+mj-lt"/>
                <a:cs typeface="+mj-lt"/>
              </a:rPr>
              <a:t>Joint Strategic Needs Assessment (JSNA) place-based approach</a:t>
            </a:r>
            <a:r>
              <a:rPr lang="en-GB" altLang="en-US" sz="8600"/>
              <a:t> </a:t>
            </a:r>
            <a:br>
              <a:rPr lang="en-GB" altLang="en-US" sz="8600"/>
            </a:br>
            <a:endParaRPr lang="en-GB" sz="2400">
              <a:cs typeface="Calibri Light"/>
            </a:endParaRPr>
          </a:p>
        </p:txBody>
      </p:sp>
      <p:pic>
        <p:nvPicPr>
          <p:cNvPr id="2" name="Picture 2" descr="A picture containing text, clipart&#10;&#10;Description automatically generated">
            <a:extLst>
              <a:ext uri="{FF2B5EF4-FFF2-40B4-BE49-F238E27FC236}">
                <a16:creationId xmlns:a16="http://schemas.microsoft.com/office/drawing/2014/main" id="{8DFDC227-8CBF-22F5-A528-0352B73E7DFC}"/>
              </a:ext>
            </a:extLst>
          </p:cNvPr>
          <p:cNvPicPr>
            <a:picLocks noChangeAspect="1"/>
          </p:cNvPicPr>
          <p:nvPr/>
        </p:nvPicPr>
        <p:blipFill>
          <a:blip r:embed="rId3"/>
          <a:stretch>
            <a:fillRect/>
          </a:stretch>
        </p:blipFill>
        <p:spPr>
          <a:xfrm>
            <a:off x="-2822" y="4236774"/>
            <a:ext cx="12197644" cy="26177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1DE2D346-A4ED-48F3-AA24-3B6212E37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 y="5490318"/>
            <a:ext cx="9350621" cy="1287102"/>
          </a:xfrm>
          <a:prstGeom prst="rect">
            <a:avLst/>
          </a:prstGeom>
        </p:spPr>
      </p:pic>
      <p:sp>
        <p:nvSpPr>
          <p:cNvPr id="9" name="Title 8">
            <a:extLst>
              <a:ext uri="{FF2B5EF4-FFF2-40B4-BE49-F238E27FC236}">
                <a16:creationId xmlns:a16="http://schemas.microsoft.com/office/drawing/2014/main" id="{C8F8B200-0A35-473C-94A2-24BC5488EC0B}"/>
              </a:ext>
            </a:extLst>
          </p:cNvPr>
          <p:cNvSpPr>
            <a:spLocks noGrp="1"/>
          </p:cNvSpPr>
          <p:nvPr>
            <p:ph type="title"/>
          </p:nvPr>
        </p:nvSpPr>
        <p:spPr>
          <a:xfrm>
            <a:off x="245612" y="368001"/>
            <a:ext cx="6640380" cy="932387"/>
          </a:xfrm>
        </p:spPr>
        <p:txBody>
          <a:bodyPr>
            <a:normAutofit/>
          </a:bodyPr>
          <a:lstStyle/>
          <a:p>
            <a:r>
              <a:rPr lang="en-GB" sz="3600">
                <a:latin typeface="Calibri"/>
                <a:cs typeface="Calibri Light"/>
              </a:rPr>
              <a:t>Phase 1: Place Based</a:t>
            </a:r>
          </a:p>
        </p:txBody>
      </p:sp>
      <p:sp>
        <p:nvSpPr>
          <p:cNvPr id="8" name="Text Placeholder 7">
            <a:extLst>
              <a:ext uri="{FF2B5EF4-FFF2-40B4-BE49-F238E27FC236}">
                <a16:creationId xmlns:a16="http://schemas.microsoft.com/office/drawing/2014/main" id="{5835C8A6-0B95-4F3A-BED3-C29345AE46D7}"/>
              </a:ext>
            </a:extLst>
          </p:cNvPr>
          <p:cNvSpPr>
            <a:spLocks noGrp="1"/>
          </p:cNvSpPr>
          <p:nvPr>
            <p:ph type="body" sz="half" idx="2"/>
          </p:nvPr>
        </p:nvSpPr>
        <p:spPr>
          <a:xfrm>
            <a:off x="245612" y="1627984"/>
            <a:ext cx="7185877" cy="3531845"/>
          </a:xfrm>
        </p:spPr>
        <p:txBody>
          <a:bodyPr vert="horz" lIns="91440" tIns="45720" rIns="91440" bIns="45720" rtlCol="0" anchor="t">
            <a:noAutofit/>
          </a:bodyPr>
          <a:lstStyle/>
          <a:p>
            <a:pPr marL="285750" indent="-285750">
              <a:lnSpc>
                <a:spcPct val="100000"/>
              </a:lnSpc>
              <a:spcBef>
                <a:spcPts val="1000"/>
              </a:spcBef>
              <a:buChar char="•"/>
            </a:pPr>
            <a:r>
              <a:rPr lang="en-GB" sz="1800"/>
              <a:t>As well as the overall JSNA for Shropshire, JSNAs are being produced around smaller localities – namely Place Plan Areas</a:t>
            </a:r>
            <a:endParaRPr lang="en-GB" sz="1800">
              <a:cs typeface="Calibri"/>
            </a:endParaRPr>
          </a:p>
          <a:p>
            <a:pPr marL="285750" indent="-285750">
              <a:lnSpc>
                <a:spcPct val="100000"/>
              </a:lnSpc>
              <a:spcBef>
                <a:spcPts val="1000"/>
              </a:spcBef>
              <a:buChar char="•"/>
            </a:pPr>
            <a:r>
              <a:rPr lang="en-GB" sz="1800"/>
              <a:t>There are 18 place plan areas in Shropshire, usually (not always) focused on a market town and its surrounding rural communities.</a:t>
            </a:r>
            <a:endParaRPr lang="en-GB" sz="1800">
              <a:cs typeface="Calibri"/>
            </a:endParaRPr>
          </a:p>
          <a:p>
            <a:pPr marL="285750" indent="-285750">
              <a:lnSpc>
                <a:spcPct val="100000"/>
              </a:lnSpc>
              <a:spcBef>
                <a:spcPts val="1000"/>
              </a:spcBef>
              <a:buChar char="•"/>
            </a:pPr>
            <a:r>
              <a:rPr lang="en-GB" sz="1800"/>
              <a:t>Place Plan Areas are based along geographical/communities boundaries rather than political ones</a:t>
            </a:r>
            <a:endParaRPr lang="en-GB" sz="1800">
              <a:cs typeface="Calibri"/>
            </a:endParaRPr>
          </a:p>
          <a:p>
            <a:pPr marL="285750" indent="-285750">
              <a:lnSpc>
                <a:spcPct val="100000"/>
              </a:lnSpc>
              <a:spcBef>
                <a:spcPts val="1000"/>
              </a:spcBef>
              <a:buChar char="•"/>
            </a:pPr>
            <a:r>
              <a:rPr lang="en-GB" sz="1800"/>
              <a:t>There are enough Place Plan Areas to identify some differences in the areas to help with local planning, but not too many areas where it becomes difficult to identify meaningful differences</a:t>
            </a:r>
            <a:endParaRPr lang="en-GB" sz="1800">
              <a:ea typeface="+mn-lt"/>
              <a:cs typeface="+mn-lt"/>
            </a:endParaRPr>
          </a:p>
          <a:p>
            <a:endParaRPr lang="en-GB" sz="1800">
              <a:cs typeface="Calibri"/>
            </a:endParaRPr>
          </a:p>
        </p:txBody>
      </p:sp>
      <p:pic>
        <p:nvPicPr>
          <p:cNvPr id="3" name="Picture 2" descr="Map&#10;&#10;Description automatically generated">
            <a:extLst>
              <a:ext uri="{FF2B5EF4-FFF2-40B4-BE49-F238E27FC236}">
                <a16:creationId xmlns:a16="http://schemas.microsoft.com/office/drawing/2014/main" id="{6192663C-F7D5-411B-94E9-B3B37BD80D2D}"/>
              </a:ext>
            </a:extLst>
          </p:cNvPr>
          <p:cNvPicPr>
            <a:picLocks noChangeAspect="1"/>
          </p:cNvPicPr>
          <p:nvPr/>
        </p:nvPicPr>
        <p:blipFill rotWithShape="1">
          <a:blip r:embed="rId4">
            <a:extLst>
              <a:ext uri="{28A0092B-C50C-407E-A947-70E740481C1C}">
                <a14:useLocalDpi xmlns:a14="http://schemas.microsoft.com/office/drawing/2010/main" val="0"/>
              </a:ext>
            </a:extLst>
          </a:blip>
          <a:srcRect l="3448" t="2099" r="3448" b="1908"/>
          <a:stretch/>
        </p:blipFill>
        <p:spPr>
          <a:xfrm>
            <a:off x="7389999" y="394469"/>
            <a:ext cx="4773207" cy="6853333"/>
          </a:xfrm>
          <a:prstGeom prst="rect">
            <a:avLst/>
          </a:prstGeom>
        </p:spPr>
      </p:pic>
    </p:spTree>
    <p:extLst>
      <p:ext uri="{BB962C8B-B14F-4D97-AF65-F5344CB8AC3E}">
        <p14:creationId xmlns:p14="http://schemas.microsoft.com/office/powerpoint/2010/main" val="161047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38"/>
          <p:cNvSpPr txBox="1"/>
          <p:nvPr/>
        </p:nvSpPr>
        <p:spPr>
          <a:xfrm>
            <a:off x="1524000" y="1246600"/>
            <a:ext cx="9144000" cy="690900"/>
          </a:xfrm>
          <a:prstGeom prst="rect">
            <a:avLst/>
          </a:prstGeom>
          <a:noFill/>
          <a:ln>
            <a:noFill/>
          </a:ln>
        </p:spPr>
        <p:txBody>
          <a:bodyPr spcFirstLastPara="1" wrap="square" lIns="91425" tIns="91425" rIns="91425" bIns="91425" anchor="ctr" anchorCtr="0">
            <a:noAutofit/>
          </a:bodyPr>
          <a:lstStyle/>
          <a:p>
            <a:pPr algn="ctr">
              <a:buClr>
                <a:srgbClr val="666666"/>
              </a:buClr>
              <a:buSzPts val="2800"/>
            </a:pPr>
            <a:endParaRPr/>
          </a:p>
        </p:txBody>
      </p:sp>
      <p:pic>
        <p:nvPicPr>
          <p:cNvPr id="3" name="Picture 2">
            <a:extLst>
              <a:ext uri="{FF2B5EF4-FFF2-40B4-BE49-F238E27FC236}">
                <a16:creationId xmlns:a16="http://schemas.microsoft.com/office/drawing/2014/main" id="{DAE369A7-E731-4633-867B-A5A0B804DE57}"/>
              </a:ext>
            </a:extLst>
          </p:cNvPr>
          <p:cNvPicPr>
            <a:picLocks noChangeAspect="1"/>
          </p:cNvPicPr>
          <p:nvPr/>
        </p:nvPicPr>
        <p:blipFill rotWithShape="1">
          <a:blip r:embed="rId3"/>
          <a:srcRect t="18177" b="2222"/>
          <a:stretch/>
        </p:blipFill>
        <p:spPr>
          <a:xfrm>
            <a:off x="421284" y="1246600"/>
            <a:ext cx="10758881" cy="5459000"/>
          </a:xfrm>
          <a:prstGeom prst="rect">
            <a:avLst/>
          </a:prstGeom>
          <a:ln>
            <a:solidFill>
              <a:schemeClr val="tx1"/>
            </a:solidFill>
          </a:ln>
        </p:spPr>
      </p:pic>
      <p:sp>
        <p:nvSpPr>
          <p:cNvPr id="4" name="Title 3">
            <a:extLst>
              <a:ext uri="{FF2B5EF4-FFF2-40B4-BE49-F238E27FC236}">
                <a16:creationId xmlns:a16="http://schemas.microsoft.com/office/drawing/2014/main" id="{E9D076E1-79F6-4733-A047-CEA79A6C9B61}"/>
              </a:ext>
            </a:extLst>
          </p:cNvPr>
          <p:cNvSpPr>
            <a:spLocks noGrp="1"/>
          </p:cNvSpPr>
          <p:nvPr>
            <p:ph type="title"/>
          </p:nvPr>
        </p:nvSpPr>
        <p:spPr>
          <a:xfrm>
            <a:off x="838200" y="266487"/>
            <a:ext cx="10515600" cy="1325563"/>
          </a:xfrm>
        </p:spPr>
        <p:txBody>
          <a:bodyPr/>
          <a:lstStyle/>
          <a:p>
            <a:r>
              <a:rPr lang="en-GB" sz="4400">
                <a:latin typeface="Calibri"/>
                <a:ea typeface="Calibri"/>
                <a:cs typeface="Calibri"/>
                <a:sym typeface="Calibri"/>
              </a:rPr>
              <a:t>Phase 2 - JSNA Place-based profiler tool</a:t>
            </a:r>
            <a:br>
              <a:rPr lang="en-GB"/>
            </a:b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38"/>
          <p:cNvSpPr txBox="1"/>
          <p:nvPr/>
        </p:nvSpPr>
        <p:spPr>
          <a:xfrm>
            <a:off x="1524000" y="1246600"/>
            <a:ext cx="9144000" cy="690900"/>
          </a:xfrm>
          <a:prstGeom prst="rect">
            <a:avLst/>
          </a:prstGeom>
          <a:noFill/>
          <a:ln>
            <a:noFill/>
          </a:ln>
        </p:spPr>
        <p:txBody>
          <a:bodyPr spcFirstLastPara="1" wrap="square" lIns="91425" tIns="91425" rIns="91425" bIns="91425" anchor="ctr" anchorCtr="0">
            <a:noAutofit/>
          </a:bodyPr>
          <a:lstStyle/>
          <a:p>
            <a:pPr algn="ctr">
              <a:buClr>
                <a:srgbClr val="666666"/>
              </a:buClr>
              <a:buSzPts val="2800"/>
            </a:pPr>
            <a:endParaRPr/>
          </a:p>
        </p:txBody>
      </p:sp>
      <p:sp>
        <p:nvSpPr>
          <p:cNvPr id="4" name="Title 3">
            <a:extLst>
              <a:ext uri="{FF2B5EF4-FFF2-40B4-BE49-F238E27FC236}">
                <a16:creationId xmlns:a16="http://schemas.microsoft.com/office/drawing/2014/main" id="{E9D076E1-79F6-4733-A047-CEA79A6C9B61}"/>
              </a:ext>
            </a:extLst>
          </p:cNvPr>
          <p:cNvSpPr>
            <a:spLocks noGrp="1"/>
          </p:cNvSpPr>
          <p:nvPr>
            <p:ph type="title"/>
          </p:nvPr>
        </p:nvSpPr>
        <p:spPr/>
        <p:txBody>
          <a:bodyPr>
            <a:normAutofit/>
          </a:bodyPr>
          <a:lstStyle/>
          <a:p>
            <a:r>
              <a:rPr lang="en-GB" sz="4400">
                <a:latin typeface="Calibri"/>
                <a:ea typeface="Calibri"/>
                <a:cs typeface="Calibri"/>
                <a:sym typeface="Calibri"/>
              </a:rPr>
              <a:t>Phase 3 – Community Engagement</a:t>
            </a:r>
            <a:br>
              <a:rPr lang="en-GB"/>
            </a:br>
            <a:endParaRPr lang="en-GB"/>
          </a:p>
        </p:txBody>
      </p:sp>
      <p:sp>
        <p:nvSpPr>
          <p:cNvPr id="2" name="Content Placeholder 1">
            <a:extLst>
              <a:ext uri="{FF2B5EF4-FFF2-40B4-BE49-F238E27FC236}">
                <a16:creationId xmlns:a16="http://schemas.microsoft.com/office/drawing/2014/main" id="{B83F5183-D220-4513-A157-9DFD04EC9613}"/>
              </a:ext>
            </a:extLst>
          </p:cNvPr>
          <p:cNvSpPr>
            <a:spLocks noGrp="1"/>
          </p:cNvSpPr>
          <p:nvPr>
            <p:ph idx="1"/>
          </p:nvPr>
        </p:nvSpPr>
        <p:spPr/>
        <p:txBody>
          <a:bodyPr/>
          <a:lstStyle/>
          <a:p>
            <a:r>
              <a:rPr lang="en-GB" sz="2800">
                <a:latin typeface="Calibri"/>
                <a:ea typeface="Calibri"/>
                <a:cs typeface="Calibri"/>
                <a:sym typeface="Calibri"/>
              </a:rPr>
              <a:t>Stakeholder and Resident engagement via:</a:t>
            </a:r>
          </a:p>
          <a:p>
            <a:pPr lvl="1"/>
            <a:r>
              <a:rPr lang="en-GB"/>
              <a:t>Questionnaires to residents</a:t>
            </a:r>
          </a:p>
          <a:p>
            <a:pPr lvl="1"/>
            <a:r>
              <a:rPr lang="en-GB"/>
              <a:t>Interviews</a:t>
            </a:r>
          </a:p>
          <a:p>
            <a:pPr lvl="1"/>
            <a:r>
              <a:rPr lang="en-GB"/>
              <a:t>Focus Groups</a:t>
            </a:r>
          </a:p>
          <a:p>
            <a:pPr lvl="1"/>
            <a:r>
              <a:rPr lang="en-GB"/>
              <a:t>Attending key meetings/groups</a:t>
            </a:r>
          </a:p>
        </p:txBody>
      </p:sp>
      <p:pic>
        <p:nvPicPr>
          <p:cNvPr id="5" name="Picture 4" descr="A picture containing diagram&#10;&#10;Description automatically generated">
            <a:extLst>
              <a:ext uri="{FF2B5EF4-FFF2-40B4-BE49-F238E27FC236}">
                <a16:creationId xmlns:a16="http://schemas.microsoft.com/office/drawing/2014/main" id="{0DFCA66C-E995-418E-8DFB-776F82CCA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4788868"/>
            <a:ext cx="11937098" cy="2023462"/>
          </a:xfrm>
          <a:prstGeom prst="rect">
            <a:avLst/>
          </a:prstGeom>
        </p:spPr>
      </p:pic>
    </p:spTree>
    <p:extLst>
      <p:ext uri="{BB962C8B-B14F-4D97-AF65-F5344CB8AC3E}">
        <p14:creationId xmlns:p14="http://schemas.microsoft.com/office/powerpoint/2010/main" val="490215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AA876957-F2A2-49BD-A9BF-63B2A01AE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4788868"/>
            <a:ext cx="11937098" cy="2023462"/>
          </a:xfrm>
          <a:prstGeom prst="rect">
            <a:avLst/>
          </a:prstGeom>
        </p:spPr>
      </p:pic>
      <p:sp>
        <p:nvSpPr>
          <p:cNvPr id="315" name="Google Shape;315;p41"/>
          <p:cNvSpPr txBox="1"/>
          <p:nvPr/>
        </p:nvSpPr>
        <p:spPr>
          <a:xfrm>
            <a:off x="689263" y="1744824"/>
            <a:ext cx="9474000" cy="3610947"/>
          </a:xfrm>
          <a:prstGeom prst="rect">
            <a:avLst/>
          </a:prstGeom>
          <a:noFill/>
          <a:ln>
            <a:noFill/>
          </a:ln>
        </p:spPr>
        <p:txBody>
          <a:bodyPr spcFirstLastPara="1" wrap="square" lIns="91425" tIns="91425" rIns="91425" bIns="91425" anchor="ctr" anchorCtr="0">
            <a:noAutofit/>
          </a:bodyPr>
          <a:lstStyle/>
          <a:p>
            <a:pPr marL="457200" indent="-381000">
              <a:lnSpc>
                <a:spcPct val="115000"/>
              </a:lnSpc>
              <a:buClr>
                <a:srgbClr val="434343"/>
              </a:buClr>
              <a:buSzPts val="2400"/>
              <a:buFont typeface="Calibri"/>
              <a:buChar char="●"/>
            </a:pPr>
            <a:r>
              <a:rPr lang="en-GB">
                <a:latin typeface="Arial" panose="020B0604020202020204" pitchFamily="34" charset="0"/>
                <a:ea typeface="Calibri"/>
                <a:cs typeface="Arial" panose="020B0604020202020204" pitchFamily="34" charset="0"/>
                <a:sym typeface="Calibri"/>
              </a:rPr>
              <a:t>Production of a set of detailed needs assessments for each JSNA area</a:t>
            </a:r>
            <a:endParaRPr>
              <a:latin typeface="Arial" panose="020B0604020202020204" pitchFamily="34" charset="0"/>
              <a:cs typeface="Arial" panose="020B0604020202020204" pitchFamily="34" charset="0"/>
            </a:endParaRPr>
          </a:p>
          <a:p>
            <a:pPr marL="857250" lvl="1" indent="-285750">
              <a:lnSpc>
                <a:spcPct val="115000"/>
              </a:lnSpc>
              <a:buClr>
                <a:srgbClr val="1C4587"/>
              </a:buClr>
              <a:buSzPts val="1800"/>
              <a:buFont typeface="Arial" panose="020B0604020202020204" pitchFamily="34" charset="0"/>
              <a:buChar char="•"/>
            </a:pPr>
            <a:r>
              <a:rPr lang="en-GB">
                <a:latin typeface="Arial" panose="020B0604020202020204" pitchFamily="34" charset="0"/>
                <a:ea typeface="Calibri"/>
                <a:cs typeface="Arial" panose="020B0604020202020204" pitchFamily="34" charset="0"/>
                <a:sym typeface="Calibri"/>
              </a:rPr>
              <a:t>providing strategic planners and commissioners with an in-depth understanding of the specific local needs of each community</a:t>
            </a:r>
            <a:endParaRPr>
              <a:latin typeface="Arial" panose="020B0604020202020204" pitchFamily="34" charset="0"/>
              <a:cs typeface="Arial" panose="020B0604020202020204" pitchFamily="34" charset="0"/>
            </a:endParaRPr>
          </a:p>
          <a:p>
            <a:pPr marL="857250" lvl="1" indent="-285750">
              <a:lnSpc>
                <a:spcPct val="115000"/>
              </a:lnSpc>
              <a:buClr>
                <a:srgbClr val="1C4587"/>
              </a:buClr>
              <a:buSzPts val="1800"/>
              <a:buFont typeface="Arial" panose="020B0604020202020204" pitchFamily="34" charset="0"/>
              <a:buChar char="•"/>
            </a:pPr>
            <a:r>
              <a:rPr lang="en-GB">
                <a:latin typeface="Arial" panose="020B0604020202020204" pitchFamily="34" charset="0"/>
                <a:ea typeface="Calibri"/>
                <a:cs typeface="Arial" panose="020B0604020202020204" pitchFamily="34" charset="0"/>
                <a:sym typeface="Calibri"/>
              </a:rPr>
              <a:t>approach is being piloted in Highley</a:t>
            </a:r>
            <a:endParaRPr>
              <a:latin typeface="Arial" panose="020B0604020202020204" pitchFamily="34" charset="0"/>
              <a:cs typeface="Arial" panose="020B0604020202020204" pitchFamily="34" charset="0"/>
            </a:endParaRPr>
          </a:p>
          <a:p>
            <a:pPr marL="457200">
              <a:lnSpc>
                <a:spcPct val="115000"/>
              </a:lnSpc>
              <a:buClr>
                <a:schemeClr val="dk1"/>
              </a:buClr>
              <a:buSzPts val="1800"/>
            </a:pPr>
            <a:endParaRPr>
              <a:latin typeface="Arial" panose="020B0604020202020204" pitchFamily="34" charset="0"/>
              <a:ea typeface="Calibri"/>
              <a:cs typeface="Arial" panose="020B0604020202020204" pitchFamily="34" charset="0"/>
              <a:sym typeface="Calibri"/>
            </a:endParaRPr>
          </a:p>
          <a:p>
            <a:pPr marL="457200" indent="-381000">
              <a:lnSpc>
                <a:spcPct val="115000"/>
              </a:lnSpc>
              <a:buClr>
                <a:srgbClr val="434343"/>
              </a:buClr>
              <a:buSzPts val="2400"/>
              <a:buFont typeface="Calibri"/>
              <a:buChar char="●"/>
            </a:pPr>
            <a:r>
              <a:rPr lang="en-GB">
                <a:latin typeface="Arial" panose="020B0604020202020204" pitchFamily="34" charset="0"/>
                <a:ea typeface="Calibri"/>
                <a:cs typeface="Arial" panose="020B0604020202020204" pitchFamily="34" charset="0"/>
                <a:sym typeface="Calibri"/>
              </a:rPr>
              <a:t>The next step is to agree the most effective method for delivering the detailed needs assessment phase of work</a:t>
            </a:r>
            <a:endParaRPr>
              <a:latin typeface="Arial" panose="020B0604020202020204" pitchFamily="34" charset="0"/>
              <a:cs typeface="Arial" panose="020B0604020202020204" pitchFamily="34" charset="0"/>
            </a:endParaRPr>
          </a:p>
          <a:p>
            <a:pPr marL="857250" lvl="1" indent="-285750">
              <a:lnSpc>
                <a:spcPct val="115000"/>
              </a:lnSpc>
              <a:buClr>
                <a:srgbClr val="EEB500"/>
              </a:buClr>
              <a:buSzPts val="1800"/>
              <a:buFont typeface="Arial" panose="020B0604020202020204" pitchFamily="34" charset="0"/>
              <a:buChar char="•"/>
            </a:pPr>
            <a:r>
              <a:rPr lang="en-GB">
                <a:latin typeface="Arial" panose="020B0604020202020204" pitchFamily="34" charset="0"/>
                <a:ea typeface="Calibri"/>
                <a:cs typeface="Arial" panose="020B0604020202020204" pitchFamily="34" charset="0"/>
                <a:sym typeface="Calibri"/>
              </a:rPr>
              <a:t>Including prioritisation, content, resource and ownership</a:t>
            </a:r>
            <a:endParaRPr>
              <a:latin typeface="Arial" panose="020B0604020202020204" pitchFamily="34" charset="0"/>
              <a:cs typeface="Arial" panose="020B0604020202020204" pitchFamily="34" charset="0"/>
            </a:endParaRPr>
          </a:p>
          <a:p>
            <a:pPr marL="914400">
              <a:lnSpc>
                <a:spcPct val="115000"/>
              </a:lnSpc>
            </a:pPr>
            <a:endParaRPr>
              <a:latin typeface="Arial" panose="020B0604020202020204" pitchFamily="34" charset="0"/>
              <a:ea typeface="Calibri"/>
              <a:cs typeface="Arial" panose="020B0604020202020204" pitchFamily="34" charset="0"/>
              <a:sym typeface="Calibri"/>
            </a:endParaRPr>
          </a:p>
          <a:p>
            <a:pPr marL="457200" indent="-381000">
              <a:lnSpc>
                <a:spcPct val="115000"/>
              </a:lnSpc>
              <a:buClr>
                <a:srgbClr val="434343"/>
              </a:buClr>
              <a:buSzPts val="2400"/>
              <a:buFont typeface="Calibri"/>
              <a:buChar char="●"/>
            </a:pPr>
            <a:r>
              <a:rPr lang="en-GB">
                <a:latin typeface="Arial" panose="020B0604020202020204" pitchFamily="34" charset="0"/>
                <a:ea typeface="Calibri"/>
                <a:cs typeface="Arial" panose="020B0604020202020204" pitchFamily="34" charset="0"/>
                <a:sym typeface="Calibri"/>
              </a:rPr>
              <a:t>Complete Pilot and agree documentation and approach</a:t>
            </a:r>
            <a:endParaRPr>
              <a:latin typeface="Arial" panose="020B0604020202020204" pitchFamily="34" charset="0"/>
              <a:cs typeface="Arial" panose="020B0604020202020204" pitchFamily="34" charset="0"/>
            </a:endParaRPr>
          </a:p>
          <a:p>
            <a:pPr marL="857250" lvl="1" indent="-285750">
              <a:lnSpc>
                <a:spcPct val="115000"/>
              </a:lnSpc>
              <a:buClr>
                <a:srgbClr val="0B5394"/>
              </a:buClr>
              <a:buSzPts val="1800"/>
              <a:buFont typeface="Arial" panose="020B0604020202020204" pitchFamily="34" charset="0"/>
              <a:buChar char="•"/>
            </a:pPr>
            <a:r>
              <a:rPr lang="en-GB">
                <a:latin typeface="Arial" panose="020B0604020202020204" pitchFamily="34" charset="0"/>
                <a:ea typeface="Calibri"/>
                <a:cs typeface="Arial" panose="020B0604020202020204" pitchFamily="34" charset="0"/>
                <a:sym typeface="Calibri"/>
              </a:rPr>
              <a:t>Needs Assessments</a:t>
            </a:r>
            <a:endParaRPr>
              <a:latin typeface="Arial" panose="020B0604020202020204" pitchFamily="34" charset="0"/>
              <a:ea typeface="Calibri"/>
              <a:cs typeface="Arial" panose="020B0604020202020204" pitchFamily="34" charset="0"/>
              <a:sym typeface="Calibri"/>
            </a:endParaRPr>
          </a:p>
          <a:p>
            <a:pPr marL="857250" lvl="1" indent="-285750">
              <a:lnSpc>
                <a:spcPct val="115000"/>
              </a:lnSpc>
              <a:buClr>
                <a:srgbClr val="0B5394"/>
              </a:buClr>
              <a:buSzPts val="1800"/>
              <a:buFont typeface="Arial" panose="020B0604020202020204" pitchFamily="34" charset="0"/>
              <a:buChar char="•"/>
            </a:pPr>
            <a:r>
              <a:rPr lang="en-GB">
                <a:latin typeface="Arial" panose="020B0604020202020204" pitchFamily="34" charset="0"/>
                <a:ea typeface="Calibri"/>
                <a:cs typeface="Arial" panose="020B0604020202020204" pitchFamily="34" charset="0"/>
                <a:sym typeface="Calibri"/>
              </a:rPr>
              <a:t>Issues and Recommendations</a:t>
            </a:r>
            <a:endParaRPr>
              <a:latin typeface="Arial" panose="020B0604020202020204" pitchFamily="34" charset="0"/>
              <a:ea typeface="Calibri"/>
              <a:cs typeface="Arial" panose="020B0604020202020204" pitchFamily="34" charset="0"/>
              <a:sym typeface="Calibri"/>
            </a:endParaRPr>
          </a:p>
          <a:p>
            <a:pPr marL="857250" lvl="1" indent="-285750">
              <a:lnSpc>
                <a:spcPct val="115000"/>
              </a:lnSpc>
              <a:buClr>
                <a:srgbClr val="0B5394"/>
              </a:buClr>
              <a:buSzPts val="1800"/>
              <a:buFont typeface="Arial" panose="020B0604020202020204" pitchFamily="34" charset="0"/>
              <a:buChar char="•"/>
            </a:pPr>
            <a:r>
              <a:rPr lang="en-GB">
                <a:latin typeface="Arial" panose="020B0604020202020204" pitchFamily="34" charset="0"/>
                <a:ea typeface="Calibri"/>
                <a:cs typeface="Arial" panose="020B0604020202020204" pitchFamily="34" charset="0"/>
                <a:sym typeface="Calibri"/>
              </a:rPr>
              <a:t>Working draft action plan</a:t>
            </a:r>
            <a:endParaRPr>
              <a:latin typeface="Arial" panose="020B0604020202020204" pitchFamily="34" charset="0"/>
              <a:ea typeface="Calibri"/>
              <a:cs typeface="Arial" panose="020B0604020202020204" pitchFamily="34" charset="0"/>
              <a:sym typeface="Calibri"/>
            </a:endParaRPr>
          </a:p>
        </p:txBody>
      </p:sp>
      <p:sp>
        <p:nvSpPr>
          <p:cNvPr id="2" name="Title 1">
            <a:extLst>
              <a:ext uri="{FF2B5EF4-FFF2-40B4-BE49-F238E27FC236}">
                <a16:creationId xmlns:a16="http://schemas.microsoft.com/office/drawing/2014/main" id="{5586AE90-3EDE-4112-AD0E-E08DA39998FF}"/>
              </a:ext>
            </a:extLst>
          </p:cNvPr>
          <p:cNvSpPr>
            <a:spLocks noGrp="1"/>
          </p:cNvSpPr>
          <p:nvPr>
            <p:ph type="title"/>
          </p:nvPr>
        </p:nvSpPr>
        <p:spPr>
          <a:xfrm>
            <a:off x="838200" y="309141"/>
            <a:ext cx="10515600" cy="1325563"/>
          </a:xfrm>
        </p:spPr>
        <p:txBody>
          <a:bodyPr/>
          <a:lstStyle/>
          <a:p>
            <a:r>
              <a:rPr lang="en-GB" sz="4400">
                <a:latin typeface="Calibri"/>
                <a:ea typeface="Calibri"/>
                <a:cs typeface="Calibri"/>
                <a:sym typeface="Calibri"/>
              </a:rPr>
              <a:t>Phase 3 - Place-based Needs Assessments</a:t>
            </a:r>
            <a:br>
              <a:rPr lang="en-GB"/>
            </a:b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DE8276C7-3254-4EA5-8960-873BD428C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4788868"/>
            <a:ext cx="11937098" cy="2023462"/>
          </a:xfrm>
          <a:prstGeom prst="rect">
            <a:avLst/>
          </a:prstGeom>
        </p:spPr>
      </p:pic>
      <p:sp>
        <p:nvSpPr>
          <p:cNvPr id="2" name="Title 1">
            <a:extLst>
              <a:ext uri="{FF2B5EF4-FFF2-40B4-BE49-F238E27FC236}">
                <a16:creationId xmlns:a16="http://schemas.microsoft.com/office/drawing/2014/main" id="{DC3ECAA8-C37E-44A5-9674-FFBA5B666872}"/>
              </a:ext>
            </a:extLst>
          </p:cNvPr>
          <p:cNvSpPr>
            <a:spLocks noGrp="1"/>
          </p:cNvSpPr>
          <p:nvPr>
            <p:ph type="title"/>
          </p:nvPr>
        </p:nvSpPr>
        <p:spPr>
          <a:xfrm>
            <a:off x="838202" y="176766"/>
            <a:ext cx="10515600" cy="1325563"/>
          </a:xfrm>
        </p:spPr>
        <p:txBody>
          <a:bodyPr/>
          <a:lstStyle/>
          <a:p>
            <a:r>
              <a:rPr lang="en-GB" sz="4400">
                <a:latin typeface="Calibri"/>
                <a:ea typeface="Calibri"/>
                <a:cs typeface="Calibri"/>
                <a:sym typeface="Calibri"/>
              </a:rPr>
              <a:t>Phase 3 –  Roll Out</a:t>
            </a:r>
            <a:endParaRPr lang="en-GB"/>
          </a:p>
        </p:txBody>
      </p:sp>
      <p:sp>
        <p:nvSpPr>
          <p:cNvPr id="3" name="Content Placeholder 2">
            <a:extLst>
              <a:ext uri="{FF2B5EF4-FFF2-40B4-BE49-F238E27FC236}">
                <a16:creationId xmlns:a16="http://schemas.microsoft.com/office/drawing/2014/main" id="{98DF13E6-2E9B-449A-8462-66E970508C2B}"/>
              </a:ext>
            </a:extLst>
          </p:cNvPr>
          <p:cNvSpPr>
            <a:spLocks noGrp="1"/>
          </p:cNvSpPr>
          <p:nvPr>
            <p:ph idx="1"/>
          </p:nvPr>
        </p:nvSpPr>
        <p:spPr>
          <a:xfrm>
            <a:off x="371671" y="1502329"/>
            <a:ext cx="10731757" cy="4351338"/>
          </a:xfrm>
        </p:spPr>
        <p:txBody>
          <a:bodyPr>
            <a:normAutofit/>
          </a:bodyPr>
          <a:lstStyle/>
          <a:p>
            <a:r>
              <a:rPr lang="en-GB">
                <a:solidFill>
                  <a:schemeClr val="dk1"/>
                </a:solidFill>
                <a:latin typeface="Arial"/>
                <a:ea typeface="Arial"/>
                <a:cs typeface="Arial"/>
                <a:sym typeface="Arial"/>
              </a:rPr>
              <a:t>This will be a two year work programme with the main work restarting in summer 2022 : </a:t>
            </a:r>
          </a:p>
          <a:p>
            <a:pPr lvl="1"/>
            <a:r>
              <a:rPr lang="en-GB">
                <a:solidFill>
                  <a:schemeClr val="dk1"/>
                </a:solidFill>
              </a:rPr>
              <a:t>Highley</a:t>
            </a:r>
          </a:p>
          <a:p>
            <a:pPr lvl="1"/>
            <a:r>
              <a:rPr lang="en-GB">
                <a:solidFill>
                  <a:schemeClr val="dk1"/>
                </a:solidFill>
              </a:rPr>
              <a:t>Oswestry (and surrounding)</a:t>
            </a:r>
          </a:p>
          <a:p>
            <a:pPr lvl="1"/>
            <a:r>
              <a:rPr lang="en-GB">
                <a:solidFill>
                  <a:schemeClr val="dk1"/>
                </a:solidFill>
              </a:rPr>
              <a:t>Whitchurch(and surrounding)</a:t>
            </a:r>
          </a:p>
          <a:p>
            <a:pPr lvl="1"/>
            <a:r>
              <a:rPr lang="en-GB">
                <a:solidFill>
                  <a:schemeClr val="dk1"/>
                </a:solidFill>
              </a:rPr>
              <a:t>Bishops Castle (and surrounding)</a:t>
            </a:r>
          </a:p>
          <a:p>
            <a:pPr lvl="1"/>
            <a:r>
              <a:rPr lang="en-GB">
                <a:solidFill>
                  <a:schemeClr val="dk1"/>
                </a:solidFill>
              </a:rPr>
              <a:t>Shrewsbury (and surrounding)</a:t>
            </a:r>
          </a:p>
          <a:p>
            <a:pPr lvl="1"/>
            <a:r>
              <a:rPr lang="en-GB">
                <a:solidFill>
                  <a:schemeClr val="dk1"/>
                </a:solidFill>
              </a:rPr>
              <a:t>Ludlow (and surrounding)</a:t>
            </a:r>
          </a:p>
          <a:p>
            <a:pPr lvl="1"/>
            <a:r>
              <a:rPr lang="en-GB">
                <a:solidFill>
                  <a:schemeClr val="dk1"/>
                </a:solidFill>
              </a:rPr>
              <a:t>Market Drayton (and surrounding)</a:t>
            </a:r>
          </a:p>
          <a:p>
            <a:pPr lvl="1"/>
            <a:r>
              <a:rPr lang="en-GB">
                <a:solidFill>
                  <a:schemeClr val="dk1"/>
                </a:solidFill>
              </a:rPr>
              <a:t>Bridgenorth (and surrounding)</a:t>
            </a:r>
          </a:p>
          <a:p>
            <a:pPr lvl="1"/>
            <a:endParaRPr lang="en-GB">
              <a:solidFill>
                <a:schemeClr val="dk1"/>
              </a:solidFill>
            </a:endParaRPr>
          </a:p>
          <a:p>
            <a:endParaRPr lang="en-GB"/>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14</a:t>
            </a:fld>
            <a:endParaRPr>
              <a:solidFill>
                <a:srgbClr val="888888"/>
              </a:solidFill>
              <a:latin typeface="Calibri"/>
              <a:ea typeface="Calibri"/>
              <a:cs typeface="Calibri"/>
              <a:sym typeface="Calibri"/>
            </a:endParaRPr>
          </a:p>
        </p:txBody>
      </p:sp>
      <p:sp>
        <p:nvSpPr>
          <p:cNvPr id="324" name="Google Shape;324;p42"/>
          <p:cNvSpPr/>
          <p:nvPr/>
        </p:nvSpPr>
        <p:spPr>
          <a:xfrm>
            <a:off x="1919550" y="1179034"/>
            <a:ext cx="8352900" cy="5130300"/>
          </a:xfrm>
          <a:prstGeom prst="rect">
            <a:avLst/>
          </a:prstGeom>
          <a:noFill/>
          <a:ln>
            <a:noFill/>
          </a:ln>
        </p:spPr>
        <p:txBody>
          <a:bodyPr spcFirstLastPara="1" wrap="square" lIns="91425" tIns="45700" rIns="91425" bIns="45700" anchor="t" anchorCtr="0">
            <a:noAutofit/>
          </a:bodyPr>
          <a:lstStyle/>
          <a:p>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29AF-9A46-41E5-8722-D920A5086D20}"/>
              </a:ext>
            </a:extLst>
          </p:cNvPr>
          <p:cNvSpPr>
            <a:spLocks noGrp="1"/>
          </p:cNvSpPr>
          <p:nvPr>
            <p:ph type="ctrTitle"/>
          </p:nvPr>
        </p:nvSpPr>
        <p:spPr/>
        <p:txBody>
          <a:bodyPr/>
          <a:lstStyle/>
          <a:p>
            <a:r>
              <a:rPr lang="en-GB" sz="2400" b="1">
                <a:cs typeface="Arial"/>
              </a:rPr>
              <a:t>Oswestry Place Plan </a:t>
            </a:r>
            <a:br>
              <a:rPr lang="en-GB" sz="2400" b="1">
                <a:cs typeface="Arial"/>
              </a:rPr>
            </a:br>
            <a:r>
              <a:rPr lang="en-GB" sz="2400" b="1">
                <a:cs typeface="Arial"/>
              </a:rPr>
              <a:t>Examples of Key Health and Wellbeing Data</a:t>
            </a:r>
          </a:p>
        </p:txBody>
      </p:sp>
      <p:pic>
        <p:nvPicPr>
          <p:cNvPr id="3" name="Picture 2" descr="A picture containing diagram&#10;&#10;Description automatically generated">
            <a:extLst>
              <a:ext uri="{FF2B5EF4-FFF2-40B4-BE49-F238E27FC236}">
                <a16:creationId xmlns:a16="http://schemas.microsoft.com/office/drawing/2014/main" id="{885D138B-D09C-4F1B-A204-011788A76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33" y="4503906"/>
            <a:ext cx="11602281" cy="1974715"/>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5FF3D6E1-B27B-4436-AF7D-8879AF19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4654" y="795820"/>
            <a:ext cx="5492496" cy="1161288"/>
          </a:xfrm>
          <a:prstGeom prst="rect">
            <a:avLst/>
          </a:prstGeom>
        </p:spPr>
      </p:pic>
    </p:spTree>
    <p:extLst>
      <p:ext uri="{BB962C8B-B14F-4D97-AF65-F5344CB8AC3E}">
        <p14:creationId xmlns:p14="http://schemas.microsoft.com/office/powerpoint/2010/main" val="386419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37CFB5-4D13-47D6-8C4D-A609DAA1486D}"/>
              </a:ext>
            </a:extLst>
          </p:cNvPr>
          <p:cNvPicPr>
            <a:picLocks noGrp="1" noChangeAspect="1"/>
          </p:cNvPicPr>
          <p:nvPr>
            <p:ph idx="1"/>
          </p:nvPr>
        </p:nvPicPr>
        <p:blipFill>
          <a:blip r:embed="rId2"/>
          <a:stretch>
            <a:fillRect/>
          </a:stretch>
        </p:blipFill>
        <p:spPr>
          <a:xfrm>
            <a:off x="1601667" y="1164358"/>
            <a:ext cx="4486343" cy="5237942"/>
          </a:xfrm>
          <a:prstGeom prst="rect">
            <a:avLst/>
          </a:prstGeom>
        </p:spPr>
      </p:pic>
      <p:pic>
        <p:nvPicPr>
          <p:cNvPr id="7" name="Picture 6" descr="Map&#10;&#10;Description automatically generated">
            <a:extLst>
              <a:ext uri="{FF2B5EF4-FFF2-40B4-BE49-F238E27FC236}">
                <a16:creationId xmlns:a16="http://schemas.microsoft.com/office/drawing/2014/main" id="{EFA1619B-C0FD-4A67-86E6-A0E03BE83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992" y="1155616"/>
            <a:ext cx="4482878" cy="5229200"/>
          </a:xfrm>
          <a:prstGeom prst="rect">
            <a:avLst/>
          </a:prstGeom>
        </p:spPr>
      </p:pic>
    </p:spTree>
    <p:extLst>
      <p:ext uri="{BB962C8B-B14F-4D97-AF65-F5344CB8AC3E}">
        <p14:creationId xmlns:p14="http://schemas.microsoft.com/office/powerpoint/2010/main" val="476377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CFA2-EB73-4FA0-A095-4834EDC739DD}"/>
              </a:ext>
            </a:extLst>
          </p:cNvPr>
          <p:cNvSpPr>
            <a:spLocks noGrp="1"/>
          </p:cNvSpPr>
          <p:nvPr>
            <p:ph type="title"/>
          </p:nvPr>
        </p:nvSpPr>
        <p:spPr/>
        <p:txBody>
          <a:bodyPr/>
          <a:lstStyle/>
          <a:p>
            <a:r>
              <a:rPr lang="en-GB" sz="2000"/>
              <a:t>Ranking of Wards in Oswestry Place Plan Area in metrics</a:t>
            </a:r>
          </a:p>
        </p:txBody>
      </p:sp>
      <p:graphicFrame>
        <p:nvGraphicFramePr>
          <p:cNvPr id="5" name="Table 4">
            <a:extLst>
              <a:ext uri="{FF2B5EF4-FFF2-40B4-BE49-F238E27FC236}">
                <a16:creationId xmlns:a16="http://schemas.microsoft.com/office/drawing/2014/main" id="{253E85CD-9071-4E7A-8577-6960B767530B}"/>
              </a:ext>
            </a:extLst>
          </p:cNvPr>
          <p:cNvGraphicFramePr>
            <a:graphicFrameLocks noGrp="1"/>
          </p:cNvGraphicFramePr>
          <p:nvPr/>
        </p:nvGraphicFramePr>
        <p:xfrm>
          <a:off x="1780032" y="1453896"/>
          <a:ext cx="8750810" cy="4899278"/>
        </p:xfrm>
        <a:graphic>
          <a:graphicData uri="http://schemas.openxmlformats.org/drawingml/2006/table">
            <a:tbl>
              <a:tblPr>
                <a:tableStyleId>{5C22544A-7EE6-4342-B048-85BDC9FD1C3A}</a:tableStyleId>
              </a:tblPr>
              <a:tblGrid>
                <a:gridCol w="1657506">
                  <a:extLst>
                    <a:ext uri="{9D8B030D-6E8A-4147-A177-3AD203B41FA5}">
                      <a16:colId xmlns:a16="http://schemas.microsoft.com/office/drawing/2014/main" val="576146357"/>
                    </a:ext>
                  </a:extLst>
                </a:gridCol>
                <a:gridCol w="732460">
                  <a:extLst>
                    <a:ext uri="{9D8B030D-6E8A-4147-A177-3AD203B41FA5}">
                      <a16:colId xmlns:a16="http://schemas.microsoft.com/office/drawing/2014/main" val="2486601542"/>
                    </a:ext>
                  </a:extLst>
                </a:gridCol>
                <a:gridCol w="750030">
                  <a:extLst>
                    <a:ext uri="{9D8B030D-6E8A-4147-A177-3AD203B41FA5}">
                      <a16:colId xmlns:a16="http://schemas.microsoft.com/office/drawing/2014/main" val="1903006763"/>
                    </a:ext>
                  </a:extLst>
                </a:gridCol>
                <a:gridCol w="1091278">
                  <a:extLst>
                    <a:ext uri="{9D8B030D-6E8A-4147-A177-3AD203B41FA5}">
                      <a16:colId xmlns:a16="http://schemas.microsoft.com/office/drawing/2014/main" val="3326731041"/>
                    </a:ext>
                  </a:extLst>
                </a:gridCol>
                <a:gridCol w="630288">
                  <a:extLst>
                    <a:ext uri="{9D8B030D-6E8A-4147-A177-3AD203B41FA5}">
                      <a16:colId xmlns:a16="http://schemas.microsoft.com/office/drawing/2014/main" val="1433372014"/>
                    </a:ext>
                  </a:extLst>
                </a:gridCol>
                <a:gridCol w="789430">
                  <a:extLst>
                    <a:ext uri="{9D8B030D-6E8A-4147-A177-3AD203B41FA5}">
                      <a16:colId xmlns:a16="http://schemas.microsoft.com/office/drawing/2014/main" val="2135859857"/>
                    </a:ext>
                  </a:extLst>
                </a:gridCol>
                <a:gridCol w="1155194">
                  <a:extLst>
                    <a:ext uri="{9D8B030D-6E8A-4147-A177-3AD203B41FA5}">
                      <a16:colId xmlns:a16="http://schemas.microsoft.com/office/drawing/2014/main" val="746803499"/>
                    </a:ext>
                  </a:extLst>
                </a:gridCol>
                <a:gridCol w="972312">
                  <a:extLst>
                    <a:ext uri="{9D8B030D-6E8A-4147-A177-3AD203B41FA5}">
                      <a16:colId xmlns:a16="http://schemas.microsoft.com/office/drawing/2014/main" val="597404089"/>
                    </a:ext>
                  </a:extLst>
                </a:gridCol>
                <a:gridCol w="972312">
                  <a:extLst>
                    <a:ext uri="{9D8B030D-6E8A-4147-A177-3AD203B41FA5}">
                      <a16:colId xmlns:a16="http://schemas.microsoft.com/office/drawing/2014/main" val="3220924019"/>
                    </a:ext>
                  </a:extLst>
                </a:gridCol>
              </a:tblGrid>
              <a:tr h="318135">
                <a:tc>
                  <a:txBody>
                    <a:bodyPr/>
                    <a:lstStyle/>
                    <a:p>
                      <a:pPr algn="l" rtl="0" fontAlgn="b"/>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8">
                  <a:txBody>
                    <a:bodyPr/>
                    <a:lstStyle/>
                    <a:p>
                      <a:pPr algn="ctr" rtl="0" fontAlgn="b"/>
                      <a:r>
                        <a:rPr lang="en-GB" sz="1000" b="1" i="0" u="none" strike="noStrike">
                          <a:solidFill>
                            <a:srgbClr val="000000"/>
                          </a:solidFill>
                          <a:effectLst/>
                          <a:latin typeface="Arial" panose="020B0604020202020204" pitchFamily="34" charset="0"/>
                        </a:rPr>
                        <a:t>Ranking of Ward in Indicator out of 62 wards in Shropshire – lowest number is worse</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b"/>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b"/>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b"/>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b"/>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b"/>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b"/>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b"/>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8732548"/>
                  </a:ext>
                </a:extLst>
              </a:tr>
              <a:tr h="318135">
                <a:tc>
                  <a:txBody>
                    <a:bodyPr/>
                    <a:lstStyle/>
                    <a:p>
                      <a:pPr algn="l" rtl="0" fontAlgn="b"/>
                      <a:r>
                        <a:rPr lang="en-GB" sz="1000" b="1" u="none" strike="noStrike">
                          <a:effectLst/>
                        </a:rPr>
                        <a:t>Indicator</a:t>
                      </a:r>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GB" sz="1000" b="1" u="none" strike="noStrike">
                          <a:effectLst/>
                        </a:rPr>
                        <a:t>Oswestry East</a:t>
                      </a:r>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GB" sz="1000" b="1" u="none" strike="noStrike">
                          <a:effectLst/>
                        </a:rPr>
                        <a:t>Oswestry West</a:t>
                      </a:r>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GB" sz="1000" b="1" u="none" strike="noStrike">
                          <a:effectLst/>
                        </a:rPr>
                        <a:t>St Martin's</a:t>
                      </a:r>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GB" sz="1000" b="1" u="none" strike="noStrike">
                          <a:effectLst/>
                        </a:rPr>
                        <a:t>Oswestry South</a:t>
                      </a:r>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GB" sz="1000" b="1" u="none" strike="noStrike">
                          <a:effectLst/>
                        </a:rPr>
                        <a:t>St Oswald</a:t>
                      </a:r>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GB" sz="1000" b="1" u="none" strike="noStrike" err="1">
                          <a:effectLst/>
                        </a:rPr>
                        <a:t>Gobowen</a:t>
                      </a:r>
                      <a:r>
                        <a:rPr lang="en-GB" sz="1000" b="1" u="none" strike="noStrike">
                          <a:effectLst/>
                        </a:rPr>
                        <a:t>, </a:t>
                      </a:r>
                      <a:r>
                        <a:rPr lang="en-GB" sz="1000" b="1" u="none" strike="noStrike" err="1">
                          <a:effectLst/>
                        </a:rPr>
                        <a:t>Selattyn</a:t>
                      </a:r>
                      <a:r>
                        <a:rPr lang="en-GB" sz="1000" b="1" u="none" strike="noStrike">
                          <a:effectLst/>
                        </a:rPr>
                        <a:t> and Weston </a:t>
                      </a:r>
                      <a:r>
                        <a:rPr lang="en-GB" sz="1000" b="1" u="none" strike="noStrike" err="1">
                          <a:effectLst/>
                        </a:rPr>
                        <a:t>Rhyn</a:t>
                      </a:r>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GB" sz="1000" b="1" u="none" strike="noStrike" err="1">
                          <a:effectLst/>
                        </a:rPr>
                        <a:t>Llanymynech</a:t>
                      </a:r>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n-GB" sz="1000" b="1" u="none" strike="noStrike" err="1">
                          <a:effectLst/>
                        </a:rPr>
                        <a:t>Ruyton</a:t>
                      </a:r>
                      <a:r>
                        <a:rPr lang="en-GB" sz="1000" b="1" u="none" strike="noStrike">
                          <a:effectLst/>
                        </a:rPr>
                        <a:t> and </a:t>
                      </a:r>
                      <a:r>
                        <a:rPr lang="en-GB" sz="1000" b="1" u="none" strike="noStrike" err="1">
                          <a:effectLst/>
                        </a:rPr>
                        <a:t>Baschurch</a:t>
                      </a:r>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7282331"/>
                  </a:ext>
                </a:extLst>
              </a:tr>
              <a:tr h="206788">
                <a:tc>
                  <a:txBody>
                    <a:bodyPr/>
                    <a:lstStyle/>
                    <a:p>
                      <a:pPr algn="l" rtl="0" fontAlgn="b"/>
                      <a:r>
                        <a:rPr lang="en-GB" sz="1000" u="none" strike="noStrike">
                          <a:effectLst/>
                        </a:rPr>
                        <a:t>Unemployment</a:t>
                      </a:r>
                      <a:endParaRPr lang="en-GB" sz="1000" b="0"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16</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29</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41</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25</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54</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47</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1167764"/>
                  </a:ext>
                </a:extLst>
              </a:tr>
              <a:tr h="413575">
                <a:tc>
                  <a:txBody>
                    <a:bodyPr/>
                    <a:lstStyle/>
                    <a:p>
                      <a:pPr algn="l" rtl="0" fontAlgn="b"/>
                      <a:r>
                        <a:rPr lang="en-GB" sz="1000" u="none" strike="noStrike">
                          <a:effectLst/>
                        </a:rPr>
                        <a:t>Child Poverty, English Indices of Deprivation, 2019</a:t>
                      </a:r>
                      <a:endParaRPr lang="en-GB" sz="1000" b="0"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10</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41</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32</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38</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54</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22073"/>
                  </a:ext>
                </a:extLst>
              </a:tr>
              <a:tr h="509016">
                <a:tc>
                  <a:txBody>
                    <a:bodyPr/>
                    <a:lstStyle/>
                    <a:p>
                      <a:pPr algn="l" rtl="0" fontAlgn="b"/>
                      <a:r>
                        <a:rPr lang="en-GB" sz="1000" u="none" strike="noStrike">
                          <a:effectLst/>
                        </a:rPr>
                        <a:t>Income deprivation, English Indices of Deprivation, 2019</a:t>
                      </a:r>
                      <a:endParaRPr lang="en-GB" sz="1000" b="0"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12</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32</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18</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50</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59</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443613"/>
                  </a:ext>
                </a:extLst>
              </a:tr>
              <a:tr h="222694">
                <a:tc>
                  <a:txBody>
                    <a:bodyPr/>
                    <a:lstStyle/>
                    <a:p>
                      <a:pPr algn="l" rtl="0" fontAlgn="b"/>
                      <a:r>
                        <a:rPr lang="en-GB" sz="1000" u="none" strike="noStrike">
                          <a:effectLst/>
                        </a:rPr>
                        <a:t>IMD Score, 2019</a:t>
                      </a:r>
                      <a:endParaRPr lang="en-GB" sz="1000" b="0"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15</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24</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26</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37</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28</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24</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60</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733151"/>
                  </a:ext>
                </a:extLst>
              </a:tr>
              <a:tr h="222694">
                <a:tc>
                  <a:txBody>
                    <a:bodyPr/>
                    <a:lstStyle/>
                    <a:p>
                      <a:pPr algn="l" rtl="0" fontAlgn="b"/>
                      <a:r>
                        <a:rPr lang="en-GB" sz="1000" u="none" strike="noStrike">
                          <a:effectLst/>
                        </a:rPr>
                        <a:t>Long term unemployment</a:t>
                      </a:r>
                      <a:endParaRPr lang="en-GB" sz="1000" b="0"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30</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2</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48</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40</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27</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53</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570387"/>
                  </a:ext>
                </a:extLst>
              </a:tr>
              <a:tr h="509016">
                <a:tc>
                  <a:txBody>
                    <a:bodyPr/>
                    <a:lstStyle/>
                    <a:p>
                      <a:pPr algn="l" rtl="0" fontAlgn="b"/>
                      <a:r>
                        <a:rPr lang="en-GB" sz="1000" u="none" strike="noStrike">
                          <a:effectLst/>
                        </a:rPr>
                        <a:t>General fertility rate: live births per 1,000 women aged 15-44 years</a:t>
                      </a:r>
                      <a:endParaRPr lang="en-GB" sz="1000" b="0"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23</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34</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19</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57</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20</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44</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40</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38</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4538206"/>
                  </a:ext>
                </a:extLst>
              </a:tr>
              <a:tr h="222694">
                <a:tc>
                  <a:txBody>
                    <a:bodyPr/>
                    <a:lstStyle/>
                    <a:p>
                      <a:pPr algn="l" rtl="0" fontAlgn="b"/>
                      <a:r>
                        <a:rPr lang="en-GB" sz="1000" u="none" strike="noStrike">
                          <a:effectLst/>
                        </a:rPr>
                        <a:t>Low birth weight of live babies</a:t>
                      </a:r>
                      <a:endParaRPr lang="en-GB" sz="1000" b="0"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8</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31</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11</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22</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9</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45</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55</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34</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2460885"/>
                  </a:ext>
                </a:extLst>
              </a:tr>
              <a:tr h="509016">
                <a:tc>
                  <a:txBody>
                    <a:bodyPr/>
                    <a:lstStyle/>
                    <a:p>
                      <a:pPr algn="l" rtl="0" fontAlgn="b"/>
                      <a:r>
                        <a:rPr lang="en-GB" sz="1000" u="none" strike="noStrike">
                          <a:effectLst/>
                        </a:rPr>
                        <a:t>A&amp;E attendances in under 5 years old, three year average</a:t>
                      </a:r>
                      <a:endParaRPr lang="en-GB" sz="1000" b="0"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45</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54</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62</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57</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61</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60</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46</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36</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2470697"/>
                  </a:ext>
                </a:extLst>
              </a:tr>
              <a:tr h="318135">
                <a:tc>
                  <a:txBody>
                    <a:bodyPr/>
                    <a:lstStyle/>
                    <a:p>
                      <a:pPr algn="l" rtl="0" fontAlgn="b"/>
                      <a:r>
                        <a:rPr lang="en-GB" sz="1000" u="none" strike="noStrike">
                          <a:effectLst/>
                        </a:rPr>
                        <a:t>Emergency admissions in under 5s</a:t>
                      </a:r>
                      <a:endParaRPr lang="en-GB" sz="1000" b="0"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58</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57</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63</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59</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60</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61</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45</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36</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3910662"/>
                  </a:ext>
                </a:extLst>
              </a:tr>
              <a:tr h="509016">
                <a:tc>
                  <a:txBody>
                    <a:bodyPr/>
                    <a:lstStyle/>
                    <a:p>
                      <a:pPr algn="l" rtl="0" fontAlgn="b"/>
                      <a:r>
                        <a:rPr lang="en-GB" sz="1000" u="none" strike="noStrike">
                          <a:effectLst/>
                        </a:rPr>
                        <a:t>Emergency hospital admissions for injuries in under 15 years old</a:t>
                      </a:r>
                      <a:endParaRPr lang="en-GB" sz="1000" b="0"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57</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61</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62</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60</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58</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63</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38</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u="none" strike="noStrike">
                          <a:effectLst/>
                        </a:rPr>
                        <a:t>35</a:t>
                      </a:r>
                      <a:endParaRPr lang="en-GB" sz="10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592695"/>
                  </a:ext>
                </a:extLst>
              </a:tr>
              <a:tr h="620364">
                <a:tc>
                  <a:txBody>
                    <a:bodyPr/>
                    <a:lstStyle/>
                    <a:p>
                      <a:pPr algn="l" rtl="0" fontAlgn="b"/>
                      <a:r>
                        <a:rPr lang="en-GB" sz="1000" b="1" u="none" strike="noStrike">
                          <a:effectLst/>
                        </a:rPr>
                        <a:t>RANK OF AVERAGE RANK (lower number is worse)</a:t>
                      </a:r>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b="1" u="none" strike="noStrike">
                          <a:effectLst/>
                        </a:rPr>
                        <a:t>14</a:t>
                      </a:r>
                      <a:endParaRPr lang="en-GB" sz="1000" b="1" i="0" u="none" strike="noStrike">
                        <a:solidFill>
                          <a:srgbClr val="000000"/>
                        </a:solidFill>
                        <a:effectLst/>
                        <a:latin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b="1" u="none" strike="noStrike">
                          <a:effectLst/>
                        </a:rPr>
                        <a:t>24</a:t>
                      </a:r>
                      <a:endParaRPr lang="en-GB" sz="1000" b="1" i="0" u="none" strike="noStrike">
                        <a:solidFill>
                          <a:srgbClr val="000000"/>
                        </a:solidFill>
                        <a:effectLst/>
                        <a:latin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b="1" u="none" strike="noStrike">
                          <a:effectLst/>
                        </a:rPr>
                        <a:t>30</a:t>
                      </a:r>
                      <a:endParaRPr lang="en-GB" sz="1000" b="1" i="0" u="none" strike="noStrike">
                        <a:solidFill>
                          <a:srgbClr val="000000"/>
                        </a:solidFill>
                        <a:effectLst/>
                        <a:latin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b="1" u="none" strike="noStrike">
                          <a:effectLst/>
                        </a:rPr>
                        <a:t>33</a:t>
                      </a:r>
                      <a:endParaRPr lang="en-GB" sz="1000" b="1" i="0" u="none" strike="noStrike">
                        <a:solidFill>
                          <a:srgbClr val="000000"/>
                        </a:solidFill>
                        <a:effectLst/>
                        <a:latin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b="1" u="none" strike="noStrike">
                          <a:effectLst/>
                        </a:rPr>
                        <a:t>50</a:t>
                      </a:r>
                      <a:endParaRPr lang="en-GB" sz="1000" b="1" i="0" u="none" strike="noStrike">
                        <a:solidFill>
                          <a:srgbClr val="000000"/>
                        </a:solidFill>
                        <a:effectLst/>
                        <a:latin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b="1" u="none" strike="noStrike">
                          <a:effectLst/>
                        </a:rPr>
                        <a:t>52</a:t>
                      </a:r>
                      <a:endParaRPr lang="en-GB" sz="1000" b="1" i="0" u="none" strike="noStrike">
                        <a:solidFill>
                          <a:srgbClr val="000000"/>
                        </a:solidFill>
                        <a:effectLst/>
                        <a:latin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b="1" u="none" strike="noStrike">
                          <a:effectLst/>
                        </a:rPr>
                        <a:t>53</a:t>
                      </a:r>
                      <a:endParaRPr lang="en-GB" sz="1000" b="1" i="0" u="none" strike="noStrike">
                        <a:solidFill>
                          <a:srgbClr val="000000"/>
                        </a:solidFill>
                        <a:effectLst/>
                        <a:latin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000" b="1" u="none" strike="noStrike">
                          <a:effectLst/>
                        </a:rPr>
                        <a:t>59</a:t>
                      </a:r>
                      <a:endParaRPr lang="en-GB" sz="1000" b="1" i="0" u="none" strike="noStrike">
                        <a:solidFill>
                          <a:srgbClr val="000000"/>
                        </a:solidFill>
                        <a:effectLst/>
                        <a:latin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9097590"/>
                  </a:ext>
                </a:extLst>
              </a:tr>
            </a:tbl>
          </a:graphicData>
        </a:graphic>
      </p:graphicFrame>
    </p:spTree>
    <p:extLst>
      <p:ext uri="{BB962C8B-B14F-4D97-AF65-F5344CB8AC3E}">
        <p14:creationId xmlns:p14="http://schemas.microsoft.com/office/powerpoint/2010/main" val="349350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7200-469F-41A3-A3BF-EAF1ED802CFC}"/>
              </a:ext>
            </a:extLst>
          </p:cNvPr>
          <p:cNvSpPr>
            <a:spLocks noGrp="1"/>
          </p:cNvSpPr>
          <p:nvPr>
            <p:ph type="title"/>
          </p:nvPr>
        </p:nvSpPr>
        <p:spPr>
          <a:xfrm>
            <a:off x="2203007" y="980728"/>
            <a:ext cx="7772400" cy="288032"/>
          </a:xfrm>
        </p:spPr>
        <p:txBody>
          <a:bodyPr/>
          <a:lstStyle/>
          <a:p>
            <a:r>
              <a:rPr lang="en-GB" sz="1200" b="1"/>
              <a:t>Smoking in Pregnancy</a:t>
            </a:r>
          </a:p>
        </p:txBody>
      </p:sp>
      <p:graphicFrame>
        <p:nvGraphicFramePr>
          <p:cNvPr id="4" name="Table 4">
            <a:extLst>
              <a:ext uri="{FF2B5EF4-FFF2-40B4-BE49-F238E27FC236}">
                <a16:creationId xmlns:a16="http://schemas.microsoft.com/office/drawing/2014/main" id="{7F61C692-5BD1-463F-B856-FAF69B1572A6}"/>
              </a:ext>
            </a:extLst>
          </p:cNvPr>
          <p:cNvGraphicFramePr>
            <a:graphicFrameLocks noGrp="1"/>
          </p:cNvGraphicFramePr>
          <p:nvPr>
            <p:ph idx="1"/>
          </p:nvPr>
        </p:nvGraphicFramePr>
        <p:xfrm>
          <a:off x="2028099" y="4975475"/>
          <a:ext cx="8122216" cy="1280160"/>
        </p:xfrm>
        <a:graphic>
          <a:graphicData uri="http://schemas.openxmlformats.org/drawingml/2006/table">
            <a:tbl>
              <a:tblPr firstRow="1" bandRow="1">
                <a:tableStyleId>{5C22544A-7EE6-4342-B048-85BDC9FD1C3A}</a:tableStyleId>
              </a:tblPr>
              <a:tblGrid>
                <a:gridCol w="2565914">
                  <a:extLst>
                    <a:ext uri="{9D8B030D-6E8A-4147-A177-3AD203B41FA5}">
                      <a16:colId xmlns:a16="http://schemas.microsoft.com/office/drawing/2014/main" val="415279419"/>
                    </a:ext>
                  </a:extLst>
                </a:gridCol>
                <a:gridCol w="1995710">
                  <a:extLst>
                    <a:ext uri="{9D8B030D-6E8A-4147-A177-3AD203B41FA5}">
                      <a16:colId xmlns:a16="http://schemas.microsoft.com/office/drawing/2014/main" val="1315095057"/>
                    </a:ext>
                  </a:extLst>
                </a:gridCol>
                <a:gridCol w="1761520">
                  <a:extLst>
                    <a:ext uri="{9D8B030D-6E8A-4147-A177-3AD203B41FA5}">
                      <a16:colId xmlns:a16="http://schemas.microsoft.com/office/drawing/2014/main" val="2878079360"/>
                    </a:ext>
                  </a:extLst>
                </a:gridCol>
                <a:gridCol w="1799072">
                  <a:extLst>
                    <a:ext uri="{9D8B030D-6E8A-4147-A177-3AD203B41FA5}">
                      <a16:colId xmlns:a16="http://schemas.microsoft.com/office/drawing/2014/main" val="380714245"/>
                    </a:ext>
                  </a:extLst>
                </a:gridCol>
              </a:tblGrid>
              <a:tr h="0">
                <a:tc>
                  <a:txBody>
                    <a:bodyPr/>
                    <a:lstStyle/>
                    <a:p>
                      <a:r>
                        <a:rPr lang="en-GB" sz="1000">
                          <a:solidFill>
                            <a:schemeClr val="tx1"/>
                          </a:solidFill>
                        </a:rPr>
                        <a:t>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solidFill>
                            <a:schemeClr val="tx1"/>
                          </a:solidFill>
                        </a:rPr>
                        <a:t>Oswestry Place Plan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solidFill>
                            <a:schemeClr val="tx1"/>
                          </a:solidFill>
                        </a:rPr>
                        <a:t>Shropshire Overall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solidFill>
                            <a:schemeClr val="tx1"/>
                          </a:solidFill>
                        </a:rPr>
                        <a:t>Highley % v Shropshire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8455794"/>
                  </a:ext>
                </a:extLst>
              </a:tr>
              <a:tr h="0">
                <a:tc>
                  <a:txBody>
                    <a:bodyPr/>
                    <a:lstStyle/>
                    <a:p>
                      <a:r>
                        <a:rPr lang="en-GB" sz="1000"/>
                        <a:t>Number of deliveries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940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10,289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105885"/>
                  </a:ext>
                </a:extLst>
              </a:tr>
              <a:tr h="0">
                <a:tc>
                  <a:txBody>
                    <a:bodyPr/>
                    <a:lstStyle/>
                    <a:p>
                      <a:r>
                        <a:rPr lang="en-GB" sz="1000"/>
                        <a:t>Percentage of mothers who were known to be smoking at time of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16.5%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6946916"/>
                  </a:ext>
                </a:extLst>
              </a:tr>
              <a:tr h="0">
                <a:tc>
                  <a:txBody>
                    <a:bodyPr/>
                    <a:lstStyle/>
                    <a:p>
                      <a:r>
                        <a:rPr lang="en-GB" sz="1000"/>
                        <a:t>Percentage of mothers who were known to be smoking at time of booking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17.6%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a:t>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787699"/>
                  </a:ext>
                </a:extLst>
              </a:tr>
            </a:tbl>
          </a:graphicData>
        </a:graphic>
      </p:graphicFrame>
      <p:sp>
        <p:nvSpPr>
          <p:cNvPr id="5" name="TextBox 4">
            <a:extLst>
              <a:ext uri="{FF2B5EF4-FFF2-40B4-BE49-F238E27FC236}">
                <a16:creationId xmlns:a16="http://schemas.microsoft.com/office/drawing/2014/main" id="{5CE6A715-C4BA-4D74-941D-1871A763FF4C}"/>
              </a:ext>
            </a:extLst>
          </p:cNvPr>
          <p:cNvSpPr txBox="1"/>
          <p:nvPr/>
        </p:nvSpPr>
        <p:spPr>
          <a:xfrm>
            <a:off x="1892019" y="1242446"/>
            <a:ext cx="8568952" cy="3170099"/>
          </a:xfrm>
          <a:prstGeom prst="rect">
            <a:avLst/>
          </a:prstGeom>
          <a:noFill/>
        </p:spPr>
        <p:txBody>
          <a:bodyPr wrap="square" rtlCol="0">
            <a:spAutoFit/>
          </a:bodyPr>
          <a:lstStyle/>
          <a:p>
            <a:r>
              <a:rPr lang="en-GB" sz="1000" b="1"/>
              <a:t>Background</a:t>
            </a:r>
          </a:p>
          <a:p>
            <a:r>
              <a:rPr lang="en-GB" sz="1000"/>
              <a:t>Smoking in pregnancy has long been recognised as having significantly negative health impacts for the growth and development of the baby and the health of the mother including complications in labour, miscarriage, still birth, premature birth and low birth weight. Reduced smoking in pregnancy will have health benefits for both mother and child and reduced costs to the NHS.</a:t>
            </a:r>
          </a:p>
          <a:p>
            <a:endParaRPr lang="en-GB" sz="1000"/>
          </a:p>
          <a:p>
            <a:r>
              <a:rPr lang="en-GB" sz="1000" b="1"/>
              <a:t>Methodology</a:t>
            </a:r>
          </a:p>
          <a:p>
            <a:r>
              <a:rPr lang="en-GB" sz="1000"/>
              <a:t>Smoking at time of delivery is the number of mothers known to be smokers at time of delivery as a percentage of all maternities (live or still birth). The Place Plan area figures are based on those mothers who lived in that place plan area who delivered a child at Shrewsbury and Telford Hospitals Trust (SATH). Because there are very few deliveries in some of the place plan areas in one year, these figures are the combination of the last 5 years – 2016/17 to 2020/21. The Oswestry % v Shropshire is a statistical comparison of the two areas to take into account the different number of children in those areas, based on a 95% confidence interval using the Wilson scoring method.</a:t>
            </a:r>
          </a:p>
          <a:p>
            <a:endParaRPr lang="en-GB" sz="1000"/>
          </a:p>
          <a:p>
            <a:r>
              <a:rPr lang="en-GB" sz="1000" b="1"/>
              <a:t>Caveats</a:t>
            </a:r>
          </a:p>
          <a:p>
            <a:r>
              <a:rPr lang="en-GB" sz="1000"/>
              <a:t>The data shown here concerns mothers who delivered a child at SATH only, not mothers from the area who delivered in other hospital providers.</a:t>
            </a:r>
          </a:p>
          <a:p>
            <a:endParaRPr lang="en-GB" sz="1000"/>
          </a:p>
          <a:p>
            <a:r>
              <a:rPr lang="en-GB" sz="1000" b="1"/>
              <a:t>Results</a:t>
            </a:r>
          </a:p>
          <a:p>
            <a:r>
              <a:rPr lang="en-GB" sz="1000"/>
              <a:t>Oswestry had 940 deliveries in this 5 year period, which is the 2</a:t>
            </a:r>
            <a:r>
              <a:rPr lang="en-GB" sz="1000" baseline="30000"/>
              <a:t>nd</a:t>
            </a:r>
            <a:r>
              <a:rPr lang="en-GB" sz="1000"/>
              <a:t> highest of all place plan areas behind Shrewsbury. The 5 year percentage for smoking at delivery for Oswestry (16.5%) is statistically higher than Shropshire’s (12.8%) – 3 place plan areas had a higher percentage of mothers smoking at delivery. For this same cohort of mothers, the percentage known to be smokers at time of booking who lived in Oswestry was 17.6%, statistically higher than the Shropshire figure of 14%.</a:t>
            </a:r>
          </a:p>
        </p:txBody>
      </p:sp>
      <p:sp>
        <p:nvSpPr>
          <p:cNvPr id="8" name="TextBox 7">
            <a:extLst>
              <a:ext uri="{FF2B5EF4-FFF2-40B4-BE49-F238E27FC236}">
                <a16:creationId xmlns:a16="http://schemas.microsoft.com/office/drawing/2014/main" id="{80EC9C6C-F03C-4295-89EC-753EC8AA60F6}"/>
              </a:ext>
            </a:extLst>
          </p:cNvPr>
          <p:cNvSpPr txBox="1"/>
          <p:nvPr/>
        </p:nvSpPr>
        <p:spPr>
          <a:xfrm>
            <a:off x="2630591" y="4667938"/>
            <a:ext cx="7344816" cy="246221"/>
          </a:xfrm>
          <a:prstGeom prst="rect">
            <a:avLst/>
          </a:prstGeom>
          <a:noFill/>
        </p:spPr>
        <p:txBody>
          <a:bodyPr wrap="square" rtlCol="0">
            <a:spAutoFit/>
          </a:bodyPr>
          <a:lstStyle/>
          <a:p>
            <a:r>
              <a:rPr lang="en-GB" sz="1000" b="1"/>
              <a:t>5 year Smoking at Delivery and at Booking data for Shropshire and Oswestry Place Plan Area, 2016/17 to 2020/21</a:t>
            </a:r>
          </a:p>
        </p:txBody>
      </p:sp>
      <p:sp>
        <p:nvSpPr>
          <p:cNvPr id="10" name="TextBox 9">
            <a:extLst>
              <a:ext uri="{FF2B5EF4-FFF2-40B4-BE49-F238E27FC236}">
                <a16:creationId xmlns:a16="http://schemas.microsoft.com/office/drawing/2014/main" id="{0DC2331A-5775-4688-8764-9B4E02E6D293}"/>
              </a:ext>
            </a:extLst>
          </p:cNvPr>
          <p:cNvSpPr txBox="1"/>
          <p:nvPr/>
        </p:nvSpPr>
        <p:spPr>
          <a:xfrm>
            <a:off x="3719736" y="6269127"/>
            <a:ext cx="5472608" cy="246221"/>
          </a:xfrm>
          <a:prstGeom prst="rect">
            <a:avLst/>
          </a:prstGeom>
          <a:solidFill>
            <a:schemeClr val="bg1"/>
          </a:solidFill>
        </p:spPr>
        <p:txBody>
          <a:bodyPr wrap="square" rtlCol="0">
            <a:spAutoFit/>
          </a:bodyPr>
          <a:lstStyle/>
          <a:p>
            <a:r>
              <a:rPr lang="en-GB" sz="1000" b="1" i="1"/>
              <a:t>Source: SATH Maternity Dataset for 2016/17, 2017/18, 2018/19, 2019/20 and 2020/21</a:t>
            </a:r>
          </a:p>
        </p:txBody>
      </p:sp>
    </p:spTree>
    <p:extLst>
      <p:ext uri="{BB962C8B-B14F-4D97-AF65-F5344CB8AC3E}">
        <p14:creationId xmlns:p14="http://schemas.microsoft.com/office/powerpoint/2010/main" val="2336271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5F31-C59C-4B3D-AFE0-0D22F8276CB8}"/>
              </a:ext>
            </a:extLst>
          </p:cNvPr>
          <p:cNvSpPr>
            <a:spLocks noGrp="1"/>
          </p:cNvSpPr>
          <p:nvPr>
            <p:ph type="title"/>
          </p:nvPr>
        </p:nvSpPr>
        <p:spPr/>
        <p:txBody>
          <a:bodyPr/>
          <a:lstStyle/>
          <a:p>
            <a:r>
              <a:rPr lang="en-GB" sz="2000"/>
              <a:t>Quality &amp; Outcomes Framework (QOF) Indicators 2020/21</a:t>
            </a:r>
          </a:p>
        </p:txBody>
      </p:sp>
      <p:graphicFrame>
        <p:nvGraphicFramePr>
          <p:cNvPr id="4" name="Table 4">
            <a:extLst>
              <a:ext uri="{FF2B5EF4-FFF2-40B4-BE49-F238E27FC236}">
                <a16:creationId xmlns:a16="http://schemas.microsoft.com/office/drawing/2014/main" id="{B31B4500-700E-4865-9FEF-26A66CFDDDBF}"/>
              </a:ext>
            </a:extLst>
          </p:cNvPr>
          <p:cNvGraphicFramePr>
            <a:graphicFrameLocks noGrp="1"/>
          </p:cNvGraphicFramePr>
          <p:nvPr>
            <p:ph idx="1"/>
          </p:nvPr>
        </p:nvGraphicFramePr>
        <p:xfrm>
          <a:off x="1719263" y="1868530"/>
          <a:ext cx="8753474" cy="4550151"/>
        </p:xfrm>
        <a:graphic>
          <a:graphicData uri="http://schemas.openxmlformats.org/drawingml/2006/table">
            <a:tbl>
              <a:tblPr firstRow="1" bandRow="1">
                <a:tableStyleId>{5C22544A-7EE6-4342-B048-85BDC9FD1C3A}</a:tableStyleId>
              </a:tblPr>
              <a:tblGrid>
                <a:gridCol w="5943601">
                  <a:extLst>
                    <a:ext uri="{9D8B030D-6E8A-4147-A177-3AD203B41FA5}">
                      <a16:colId xmlns:a16="http://schemas.microsoft.com/office/drawing/2014/main" val="1899019200"/>
                    </a:ext>
                  </a:extLst>
                </a:gridCol>
                <a:gridCol w="904875">
                  <a:extLst>
                    <a:ext uri="{9D8B030D-6E8A-4147-A177-3AD203B41FA5}">
                      <a16:colId xmlns:a16="http://schemas.microsoft.com/office/drawing/2014/main" val="861141754"/>
                    </a:ext>
                  </a:extLst>
                </a:gridCol>
                <a:gridCol w="952500">
                  <a:extLst>
                    <a:ext uri="{9D8B030D-6E8A-4147-A177-3AD203B41FA5}">
                      <a16:colId xmlns:a16="http://schemas.microsoft.com/office/drawing/2014/main" val="2641488769"/>
                    </a:ext>
                  </a:extLst>
                </a:gridCol>
                <a:gridCol w="952498">
                  <a:extLst>
                    <a:ext uri="{9D8B030D-6E8A-4147-A177-3AD203B41FA5}">
                      <a16:colId xmlns:a16="http://schemas.microsoft.com/office/drawing/2014/main" val="2531108933"/>
                    </a:ext>
                  </a:extLst>
                </a:gridCol>
              </a:tblGrid>
              <a:tr h="274596">
                <a:tc>
                  <a:txBody>
                    <a:bodyPr/>
                    <a:lstStyle/>
                    <a:p>
                      <a:pPr algn="l"/>
                      <a:r>
                        <a:rPr lang="en-GB" sz="1000">
                          <a:solidFill>
                            <a:schemeClr val="tx1"/>
                          </a:solidFill>
                        </a:rPr>
                        <a:t>Key to colour codes on 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658959"/>
                  </a:ext>
                </a:extLst>
              </a:tr>
              <a:tr h="257175">
                <a:tc>
                  <a:txBody>
                    <a:bodyPr/>
                    <a:lstStyle/>
                    <a:p>
                      <a:pPr algn="l"/>
                      <a:r>
                        <a:rPr lang="en-GB" sz="1000">
                          <a:solidFill>
                            <a:schemeClr val="tx1"/>
                          </a:solidFill>
                        </a:rPr>
                        <a:t>Area is statistically higher for this indicator than Shropshire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6465233"/>
                  </a:ext>
                </a:extLst>
              </a:tr>
              <a:tr h="1181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rPr>
                        <a:t>Area is statistically similar for this indicator to Shropshire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05199"/>
                  </a:ext>
                </a:extLst>
              </a:tr>
              <a:tr h="241935">
                <a:tc>
                  <a:txBody>
                    <a:bodyPr/>
                    <a:lstStyle/>
                    <a:p>
                      <a:pPr algn="l"/>
                      <a:r>
                        <a:rPr lang="en-GB" sz="1000">
                          <a:solidFill>
                            <a:schemeClr val="tx1"/>
                          </a:solidFill>
                        </a:rPr>
                        <a:t>Area is statistically lower for this indicator than Shropshire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8987530"/>
                  </a:ext>
                </a:extLst>
              </a:tr>
              <a:tr h="211455">
                <a:tc>
                  <a:txBody>
                    <a:bodyPr/>
                    <a:lstStyle/>
                    <a:p>
                      <a:pPr algn="l"/>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7129323"/>
                  </a:ext>
                </a:extLst>
              </a:tr>
              <a:tr h="547261">
                <a:tc>
                  <a:txBody>
                    <a:bodyPr/>
                    <a:lstStyle/>
                    <a:p>
                      <a:pPr algn="l"/>
                      <a:r>
                        <a:rPr lang="en-GB" sz="1000" b="1">
                          <a:solidFill>
                            <a:schemeClr val="tx1"/>
                          </a:solidFill>
                        </a:rPr>
                        <a:t>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b="1">
                          <a:solidFill>
                            <a:schemeClr val="tx1"/>
                          </a:solidFill>
                        </a:rPr>
                        <a:t>Oswestry Place Plan Area Eligible population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b="1">
                          <a:solidFill>
                            <a:schemeClr val="tx1"/>
                          </a:solidFill>
                        </a:rPr>
                        <a:t>Oswestry Place Plan Area Prevalence for indicator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1" i="0" u="none" strike="noStrike">
                          <a:solidFill>
                            <a:schemeClr val="tx1"/>
                          </a:solidFill>
                          <a:effectLst/>
                          <a:latin typeface="Arial" panose="020B0604020202020204" pitchFamily="34" charset="0"/>
                        </a:rPr>
                        <a:t>NHS Shropshire, Telford and Wrekin CCG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827912"/>
                  </a:ext>
                </a:extLst>
              </a:tr>
              <a:tr h="216000">
                <a:tc>
                  <a:txBody>
                    <a:bodyPr/>
                    <a:lstStyle/>
                    <a:p>
                      <a:pPr algn="l" fontAlgn="ctr"/>
                      <a:r>
                        <a:rPr lang="en-GB" sz="1000" b="0" i="0" u="none" strike="noStrike">
                          <a:solidFill>
                            <a:srgbClr val="000000"/>
                          </a:solidFill>
                          <a:effectLst/>
                          <a:latin typeface="Arial" panose="020B0604020202020204" pitchFamily="34" charset="0"/>
                        </a:rPr>
                        <a:t>AF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panose="020B0604020202020204" pitchFamily="34" charset="0"/>
                        </a:rPr>
                        <a:t>39,650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Arial" panose="020B060402020202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GB" sz="1000" b="0" i="0" u="none" strike="noStrike">
                          <a:solidFill>
                            <a:srgbClr val="000000"/>
                          </a:solidFill>
                          <a:effectLst/>
                          <a:latin typeface="Arial" panose="020B06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296565"/>
                  </a:ext>
                </a:extLst>
              </a:tr>
              <a:tr h="216000">
                <a:tc>
                  <a:txBody>
                    <a:bodyPr/>
                    <a:lstStyle/>
                    <a:p>
                      <a:pPr algn="l" fontAlgn="ctr"/>
                      <a:r>
                        <a:rPr lang="en-GB" sz="1000" b="0" i="0" u="none" strike="noStrike">
                          <a:solidFill>
                            <a:srgbClr val="000000"/>
                          </a:solidFill>
                          <a:effectLst/>
                          <a:latin typeface="Arial" panose="020B0604020202020204" pitchFamily="34" charset="0"/>
                        </a:rPr>
                        <a:t>CHD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rPr>
                        <a:t>39,650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0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1984922"/>
                  </a:ext>
                </a:extLst>
              </a:tr>
              <a:tr h="216000">
                <a:tc>
                  <a:txBody>
                    <a:bodyPr/>
                    <a:lstStyle/>
                    <a:p>
                      <a:pPr algn="l" fontAlgn="ctr"/>
                      <a:r>
                        <a:rPr lang="en-GB" sz="1000" b="0" i="0" u="none" strike="noStrike">
                          <a:solidFill>
                            <a:srgbClr val="000000"/>
                          </a:solidFill>
                          <a:effectLst/>
                          <a:latin typeface="Arial" panose="020B0604020202020204" pitchFamily="34" charset="0"/>
                        </a:rPr>
                        <a:t>Heart failure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rPr>
                        <a:t>39,650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00"/>
                        <a:t>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5433686"/>
                  </a:ext>
                </a:extLst>
              </a:tr>
              <a:tr h="216000">
                <a:tc>
                  <a:txBody>
                    <a:bodyPr/>
                    <a:lstStyle/>
                    <a:p>
                      <a:pPr algn="l" fontAlgn="ctr"/>
                      <a:r>
                        <a:rPr lang="en-GB" sz="1000" b="0" i="0" u="none" strike="noStrike">
                          <a:solidFill>
                            <a:srgbClr val="000000"/>
                          </a:solidFill>
                          <a:effectLst/>
                          <a:latin typeface="Arial" panose="020B0604020202020204" pitchFamily="34" charset="0"/>
                        </a:rPr>
                        <a:t>Heart failure due to LVSD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rPr>
                        <a:t>39,650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389127"/>
                  </a:ext>
                </a:extLst>
              </a:tr>
              <a:tr h="216000">
                <a:tc>
                  <a:txBody>
                    <a:bodyPr/>
                    <a:lstStyle/>
                    <a:p>
                      <a:pPr algn="l" fontAlgn="ctr"/>
                      <a:r>
                        <a:rPr lang="en-GB" sz="1000" b="0" i="0" u="none" strike="noStrike">
                          <a:solidFill>
                            <a:srgbClr val="000000"/>
                          </a:solidFill>
                          <a:effectLst/>
                          <a:latin typeface="Arial" panose="020B0604020202020204" pitchFamily="34" charset="0"/>
                        </a:rPr>
                        <a:t>Hypertension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rPr>
                        <a:t>39,650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16.9%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000"/>
                        <a:t>15.6%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738888"/>
                  </a:ext>
                </a:extLst>
              </a:tr>
              <a:tr h="216000">
                <a:tc>
                  <a:txBody>
                    <a:bodyPr/>
                    <a:lstStyle/>
                    <a:p>
                      <a:pPr algn="l" fontAlgn="ctr"/>
                      <a:r>
                        <a:rPr lang="en-GB" sz="1000" b="0" i="0" u="none" strike="noStrike">
                          <a:solidFill>
                            <a:srgbClr val="000000"/>
                          </a:solidFill>
                          <a:effectLst/>
                          <a:latin typeface="Arial" panose="020B0604020202020204" pitchFamily="34" charset="0"/>
                        </a:rPr>
                        <a:t>Peripheral arterial disease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rPr>
                        <a:t>39,650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00"/>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673464"/>
                  </a:ext>
                </a:extLst>
              </a:tr>
              <a:tr h="216000">
                <a:tc>
                  <a:txBody>
                    <a:bodyPr/>
                    <a:lstStyle/>
                    <a:p>
                      <a:pPr algn="l" fontAlgn="ctr"/>
                      <a:r>
                        <a:rPr lang="en-GB" sz="1000" b="0" i="0" u="none" strike="noStrike">
                          <a:solidFill>
                            <a:srgbClr val="000000"/>
                          </a:solidFill>
                          <a:effectLst/>
                          <a:latin typeface="Arial" panose="020B0604020202020204" pitchFamily="34" charset="0"/>
                        </a:rPr>
                        <a:t>Stroke and transient ischaemic attack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rPr>
                        <a:t>39,650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0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639377"/>
                  </a:ext>
                </a:extLst>
              </a:tr>
              <a:tr h="216000">
                <a:tc>
                  <a:txBody>
                    <a:bodyPr/>
                    <a:lstStyle/>
                    <a:p>
                      <a:pPr algn="l" fontAlgn="ctr"/>
                      <a:r>
                        <a:rPr lang="en-GB" sz="1000" b="0" i="0" u="none" strike="noStrike">
                          <a:solidFill>
                            <a:srgbClr val="000000"/>
                          </a:solidFill>
                          <a:effectLst/>
                          <a:latin typeface="Arial" panose="020B0604020202020204" pitchFamily="34" charset="0"/>
                        </a:rPr>
                        <a:t>COPD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rPr>
                        <a:t>39,650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0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1361771"/>
                  </a:ext>
                </a:extLst>
              </a:tr>
              <a:tr h="216000">
                <a:tc>
                  <a:txBody>
                    <a:bodyPr/>
                    <a:lstStyle/>
                    <a:p>
                      <a:pPr algn="l" fontAlgn="ctr"/>
                      <a:r>
                        <a:rPr lang="en-GB" sz="1000" b="0" i="0" u="none" strike="noStrike">
                          <a:solidFill>
                            <a:srgbClr val="000000"/>
                          </a:solidFill>
                          <a:effectLst/>
                          <a:latin typeface="Arial" panose="020B0604020202020204" pitchFamily="34" charset="0"/>
                        </a:rPr>
                        <a:t>Asthma Prevalence (6+)</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37,496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00"/>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052011"/>
                  </a:ext>
                </a:extLst>
              </a:tr>
              <a:tr h="216000">
                <a:tc>
                  <a:txBody>
                    <a:bodyPr/>
                    <a:lstStyle/>
                    <a:p>
                      <a:pPr algn="l" fontAlgn="ctr"/>
                      <a:r>
                        <a:rPr lang="en-GB" sz="1000" b="0" i="0" u="none" strike="noStrike">
                          <a:solidFill>
                            <a:srgbClr val="000000"/>
                          </a:solidFill>
                          <a:effectLst/>
                          <a:latin typeface="Arial" panose="020B0604020202020204" pitchFamily="34" charset="0"/>
                        </a:rPr>
                        <a:t>Obesity Prevalence (18+)</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32,387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000"/>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6985099"/>
                  </a:ext>
                </a:extLst>
              </a:tr>
            </a:tbl>
          </a:graphicData>
        </a:graphic>
      </p:graphicFrame>
    </p:spTree>
    <p:extLst>
      <p:ext uri="{BB962C8B-B14F-4D97-AF65-F5344CB8AC3E}">
        <p14:creationId xmlns:p14="http://schemas.microsoft.com/office/powerpoint/2010/main" val="423931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2">
            <a:extLst>
              <a:ext uri="{FF2B5EF4-FFF2-40B4-BE49-F238E27FC236}">
                <a16:creationId xmlns:a16="http://schemas.microsoft.com/office/drawing/2014/main" id="{A2C58676-64DB-48B4-B72F-F6DBF9A0985F}"/>
              </a:ext>
            </a:extLst>
          </p:cNvPr>
          <p:cNvSpPr>
            <a:spLocks noGrp="1"/>
          </p:cNvSpPr>
          <p:nvPr>
            <p:ph type="title"/>
          </p:nvPr>
        </p:nvSpPr>
        <p:spPr/>
        <p:txBody>
          <a:bodyPr>
            <a:normAutofit/>
          </a:bodyPr>
          <a:lstStyle/>
          <a:p>
            <a:pPr algn="l"/>
            <a:r>
              <a:rPr lang="en-GB" altLang="en-US" sz="3600">
                <a:ea typeface="+mj-lt"/>
                <a:cs typeface="+mj-lt"/>
              </a:rPr>
              <a:t>Overview</a:t>
            </a:r>
            <a:endParaRPr lang="en-GB" altLang="en-US" sz="3600">
              <a:cs typeface="Calibri Light"/>
            </a:endParaRPr>
          </a:p>
        </p:txBody>
      </p:sp>
      <p:sp>
        <p:nvSpPr>
          <p:cNvPr id="2" name="Content Placeholder 1">
            <a:extLst>
              <a:ext uri="{FF2B5EF4-FFF2-40B4-BE49-F238E27FC236}">
                <a16:creationId xmlns:a16="http://schemas.microsoft.com/office/drawing/2014/main" id="{95C27F17-C675-4014-B369-83F46AE64169}"/>
              </a:ext>
            </a:extLst>
          </p:cNvPr>
          <p:cNvSpPr>
            <a:spLocks noGrp="1"/>
          </p:cNvSpPr>
          <p:nvPr>
            <p:ph idx="1"/>
          </p:nvPr>
        </p:nvSpPr>
        <p:spPr/>
        <p:txBody>
          <a:bodyPr/>
          <a:lstStyle/>
          <a:p>
            <a:pPr algn="l"/>
            <a:r>
              <a:rPr lang="en-GB" sz="2800">
                <a:ea typeface="+mj-lt"/>
                <a:cs typeface="+mj-lt"/>
              </a:rPr>
              <a:t>What is a JSNA</a:t>
            </a:r>
            <a:endParaRPr lang="en-US" sz="2800">
              <a:cs typeface="Calibri Light"/>
            </a:endParaRPr>
          </a:p>
          <a:p>
            <a:pPr algn="l"/>
            <a:r>
              <a:rPr lang="en-GB" sz="2800">
                <a:ea typeface="+mj-lt"/>
                <a:cs typeface="+mj-lt"/>
              </a:rPr>
              <a:t>Why and what is a needs assessment?</a:t>
            </a:r>
            <a:endParaRPr lang="en-GB" sz="2800">
              <a:cs typeface="Calibri Light"/>
            </a:endParaRPr>
          </a:p>
          <a:p>
            <a:pPr algn="l"/>
            <a:r>
              <a:rPr lang="en-GB" sz="2800">
                <a:ea typeface="+mj-lt"/>
                <a:cs typeface="+mj-lt"/>
              </a:rPr>
              <a:t>Initial work to date</a:t>
            </a:r>
          </a:p>
          <a:p>
            <a:pPr algn="l"/>
            <a:r>
              <a:rPr lang="en-GB" sz="2800">
                <a:ea typeface="+mj-lt"/>
                <a:cs typeface="+mj-lt"/>
              </a:rPr>
              <a:t>Next Steps</a:t>
            </a:r>
            <a:endParaRPr lang="en-GB"/>
          </a:p>
        </p:txBody>
      </p:sp>
      <p:pic>
        <p:nvPicPr>
          <p:cNvPr id="5" name="Picture 4" descr="A picture containing diagram&#10;&#10;Description automatically generated">
            <a:extLst>
              <a:ext uri="{FF2B5EF4-FFF2-40B4-BE49-F238E27FC236}">
                <a16:creationId xmlns:a16="http://schemas.microsoft.com/office/drawing/2014/main" id="{3C62D698-208B-4C84-8A7D-15D588A28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 y="4700180"/>
            <a:ext cx="12021766" cy="2046553"/>
          </a:xfrm>
          <a:prstGeom prst="rect">
            <a:avLst/>
          </a:prstGeom>
        </p:spPr>
      </p:pic>
    </p:spTree>
    <p:extLst>
      <p:ext uri="{BB962C8B-B14F-4D97-AF65-F5344CB8AC3E}">
        <p14:creationId xmlns:p14="http://schemas.microsoft.com/office/powerpoint/2010/main" val="197518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5F31-C59C-4B3D-AFE0-0D22F8276CB8}"/>
              </a:ext>
            </a:extLst>
          </p:cNvPr>
          <p:cNvSpPr>
            <a:spLocks noGrp="1"/>
          </p:cNvSpPr>
          <p:nvPr>
            <p:ph type="title"/>
          </p:nvPr>
        </p:nvSpPr>
        <p:spPr/>
        <p:txBody>
          <a:bodyPr/>
          <a:lstStyle/>
          <a:p>
            <a:r>
              <a:rPr lang="en-GB" sz="2000"/>
              <a:t>QOF Indicators 2020/21</a:t>
            </a:r>
          </a:p>
        </p:txBody>
      </p:sp>
      <p:graphicFrame>
        <p:nvGraphicFramePr>
          <p:cNvPr id="4" name="Table 4">
            <a:extLst>
              <a:ext uri="{FF2B5EF4-FFF2-40B4-BE49-F238E27FC236}">
                <a16:creationId xmlns:a16="http://schemas.microsoft.com/office/drawing/2014/main" id="{B31B4500-700E-4865-9FEF-26A66CFDDDBF}"/>
              </a:ext>
            </a:extLst>
          </p:cNvPr>
          <p:cNvGraphicFramePr>
            <a:graphicFrameLocks noGrp="1"/>
          </p:cNvGraphicFramePr>
          <p:nvPr>
            <p:ph idx="1"/>
          </p:nvPr>
        </p:nvGraphicFramePr>
        <p:xfrm>
          <a:off x="1800225" y="1485900"/>
          <a:ext cx="8762998" cy="5103598"/>
        </p:xfrm>
        <a:graphic>
          <a:graphicData uri="http://schemas.openxmlformats.org/drawingml/2006/table">
            <a:tbl>
              <a:tblPr firstRow="1" bandRow="1">
                <a:tableStyleId>{5C22544A-7EE6-4342-B048-85BDC9FD1C3A}</a:tableStyleId>
              </a:tblPr>
              <a:tblGrid>
                <a:gridCol w="5953125">
                  <a:extLst>
                    <a:ext uri="{9D8B030D-6E8A-4147-A177-3AD203B41FA5}">
                      <a16:colId xmlns:a16="http://schemas.microsoft.com/office/drawing/2014/main" val="1899019200"/>
                    </a:ext>
                  </a:extLst>
                </a:gridCol>
                <a:gridCol w="904875">
                  <a:extLst>
                    <a:ext uri="{9D8B030D-6E8A-4147-A177-3AD203B41FA5}">
                      <a16:colId xmlns:a16="http://schemas.microsoft.com/office/drawing/2014/main" val="861141754"/>
                    </a:ext>
                  </a:extLst>
                </a:gridCol>
                <a:gridCol w="952500">
                  <a:extLst>
                    <a:ext uri="{9D8B030D-6E8A-4147-A177-3AD203B41FA5}">
                      <a16:colId xmlns:a16="http://schemas.microsoft.com/office/drawing/2014/main" val="2641488769"/>
                    </a:ext>
                  </a:extLst>
                </a:gridCol>
                <a:gridCol w="952498">
                  <a:extLst>
                    <a:ext uri="{9D8B030D-6E8A-4147-A177-3AD203B41FA5}">
                      <a16:colId xmlns:a16="http://schemas.microsoft.com/office/drawing/2014/main" val="2531108933"/>
                    </a:ext>
                  </a:extLst>
                </a:gridCol>
              </a:tblGrid>
              <a:tr h="255546">
                <a:tc>
                  <a:txBody>
                    <a:bodyPr/>
                    <a:lstStyle/>
                    <a:p>
                      <a:pPr algn="l"/>
                      <a:r>
                        <a:rPr lang="en-GB" sz="1000">
                          <a:solidFill>
                            <a:schemeClr val="tx1"/>
                          </a:solidFill>
                        </a:rPr>
                        <a:t>Key to colour codes on 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762105"/>
                  </a:ext>
                </a:extLst>
              </a:tr>
              <a:tr h="279785">
                <a:tc>
                  <a:txBody>
                    <a:bodyPr/>
                    <a:lstStyle/>
                    <a:p>
                      <a:pPr algn="l"/>
                      <a:r>
                        <a:rPr lang="en-GB" sz="1000">
                          <a:solidFill>
                            <a:schemeClr val="tx1"/>
                          </a:solidFill>
                        </a:rPr>
                        <a:t>Area is statistically higher for this indicator than Shropshire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841923"/>
                  </a:ext>
                </a:extLst>
              </a:tr>
              <a:tr h="246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rPr>
                        <a:t>Area is statistically similar for this indicator to Shropshire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5162749"/>
                  </a:ext>
                </a:extLst>
              </a:tr>
              <a:tr h="242538">
                <a:tc>
                  <a:txBody>
                    <a:bodyPr/>
                    <a:lstStyle/>
                    <a:p>
                      <a:pPr algn="l"/>
                      <a:r>
                        <a:rPr lang="en-GB" sz="1000">
                          <a:solidFill>
                            <a:schemeClr val="tx1"/>
                          </a:solidFill>
                        </a:rPr>
                        <a:t>Area is statistically lower for this indicator than Shropshire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9773710"/>
                  </a:ext>
                </a:extLst>
              </a:tr>
              <a:tr h="285827">
                <a:tc>
                  <a:txBody>
                    <a:bodyPr/>
                    <a:lstStyle/>
                    <a:p>
                      <a:pPr algn="l"/>
                      <a:endParaRPr lang="en-GB"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5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050" b="1" i="0" u="none" strike="noStrike">
                        <a:solidFill>
                          <a:schemeClr val="tx1"/>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9840739"/>
                  </a:ext>
                </a:extLst>
              </a:tr>
              <a:tr h="547261">
                <a:tc>
                  <a:txBody>
                    <a:bodyPr/>
                    <a:lstStyle/>
                    <a:p>
                      <a:pPr algn="l"/>
                      <a:r>
                        <a:rPr lang="en-GB" sz="1000" b="1">
                          <a:solidFill>
                            <a:schemeClr val="tx1"/>
                          </a:solidFill>
                        </a:rPr>
                        <a:t>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b="1">
                          <a:solidFill>
                            <a:schemeClr val="tx1"/>
                          </a:solidFill>
                        </a:rPr>
                        <a:t>Oswestry Place Plan Area Eligible population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b="1">
                          <a:solidFill>
                            <a:schemeClr val="tx1"/>
                          </a:solidFill>
                        </a:rPr>
                        <a:t>Oswestry Place Plan Area Prevalence for indicator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000" b="1" i="0" u="none" strike="noStrike">
                          <a:solidFill>
                            <a:schemeClr val="tx1"/>
                          </a:solidFill>
                          <a:effectLst/>
                          <a:latin typeface="Arial" panose="020B0604020202020204" pitchFamily="34" charset="0"/>
                        </a:rPr>
                        <a:t>NHS Shropshire, Telford and Wrekin CCG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9827912"/>
                  </a:ext>
                </a:extLst>
              </a:tr>
              <a:tr h="216000">
                <a:tc>
                  <a:txBody>
                    <a:bodyPr/>
                    <a:lstStyle/>
                    <a:p>
                      <a:pPr algn="l" fontAlgn="ctr"/>
                      <a:r>
                        <a:rPr lang="en-GB" sz="1000" b="0" i="0" u="none" strike="noStrike">
                          <a:solidFill>
                            <a:srgbClr val="000000"/>
                          </a:solidFill>
                          <a:effectLst/>
                          <a:latin typeface="Arial" panose="020B0604020202020204" pitchFamily="34" charset="0"/>
                        </a:rPr>
                        <a:t>High dependency and other long term conditions group, cancer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rPr>
                        <a:t>39.650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0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546186"/>
                  </a:ext>
                </a:extLst>
              </a:tr>
              <a:tr h="216000">
                <a:tc>
                  <a:txBody>
                    <a:bodyPr/>
                    <a:lstStyle/>
                    <a:p>
                      <a:pPr algn="l" fontAlgn="ctr"/>
                      <a:r>
                        <a:rPr lang="en-GB" sz="1000" b="0" i="0" u="none" strike="noStrike">
                          <a:solidFill>
                            <a:srgbClr val="000000"/>
                          </a:solidFill>
                          <a:effectLst/>
                          <a:latin typeface="Arial" panose="020B0604020202020204" pitchFamily="34" charset="0"/>
                        </a:rPr>
                        <a:t>High dependency and other long term conditions group, palliative care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rPr>
                        <a:t>39.650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000"/>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9567749"/>
                  </a:ext>
                </a:extLst>
              </a:tr>
              <a:tr h="216000">
                <a:tc>
                  <a:txBody>
                    <a:bodyPr/>
                    <a:lstStyle/>
                    <a:p>
                      <a:pPr algn="l" fontAlgn="ctr"/>
                      <a:r>
                        <a:rPr lang="en-GB" sz="1000" b="0" i="0" u="none" strike="noStrike">
                          <a:solidFill>
                            <a:srgbClr val="000000"/>
                          </a:solidFill>
                          <a:effectLst/>
                          <a:latin typeface="Arial" panose="020B0604020202020204" pitchFamily="34" charset="0"/>
                        </a:rPr>
                        <a:t>Mental health and neurology group, dementia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rPr>
                        <a:t>39.650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0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378620"/>
                  </a:ext>
                </a:extLst>
              </a:tr>
              <a:tr h="216000">
                <a:tc>
                  <a:txBody>
                    <a:bodyPr/>
                    <a:lstStyle/>
                    <a:p>
                      <a:pPr algn="l" fontAlgn="ctr"/>
                      <a:r>
                        <a:rPr lang="en-GB" sz="1000" b="0" i="0" u="none" strike="noStrike">
                          <a:solidFill>
                            <a:srgbClr val="000000"/>
                          </a:solidFill>
                          <a:effectLst/>
                          <a:latin typeface="Arial" panose="020B0604020202020204" pitchFamily="34" charset="0"/>
                        </a:rPr>
                        <a:t>Mental health and neurology group, learning disabilities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rPr>
                        <a:t>39.650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00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5158213"/>
                  </a:ext>
                </a:extLst>
              </a:tr>
              <a:tr h="216000">
                <a:tc>
                  <a:txBody>
                    <a:bodyPr/>
                    <a:lstStyle/>
                    <a:p>
                      <a:pPr algn="l" fontAlgn="ctr"/>
                      <a:r>
                        <a:rPr lang="en-GB" sz="1000" b="0" i="0" u="none" strike="noStrike">
                          <a:solidFill>
                            <a:srgbClr val="000000"/>
                          </a:solidFill>
                          <a:effectLst/>
                          <a:latin typeface="Arial" panose="020B0604020202020204" pitchFamily="34" charset="0"/>
                        </a:rPr>
                        <a:t>Mental health and neurology group, mental health Prevalence</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rPr>
                        <a:t>39.650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0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9346649"/>
                  </a:ext>
                </a:extLst>
              </a:tr>
              <a:tr h="216000">
                <a:tc>
                  <a:txBody>
                    <a:bodyPr/>
                    <a:lstStyle/>
                    <a:p>
                      <a:pPr algn="l" fontAlgn="ctr"/>
                      <a:r>
                        <a:rPr lang="en-GB" sz="1000" b="0" i="0" u="none" strike="noStrike">
                          <a:solidFill>
                            <a:srgbClr val="000000"/>
                          </a:solidFill>
                          <a:effectLst/>
                          <a:latin typeface="Arial" panose="020B0604020202020204" pitchFamily="34" charset="0"/>
                        </a:rPr>
                        <a:t>Musculoskeletal group, rheumatoid arthritis Prevalence (16+)</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33,319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0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5678407"/>
                  </a:ext>
                </a:extLst>
              </a:tr>
              <a:tr h="216000">
                <a:tc>
                  <a:txBody>
                    <a:bodyPr/>
                    <a:lstStyle/>
                    <a:p>
                      <a:pPr algn="l" fontAlgn="ctr"/>
                      <a:r>
                        <a:rPr lang="en-GB" sz="1000" b="0" i="0" u="none" strike="noStrike">
                          <a:solidFill>
                            <a:srgbClr val="000000"/>
                          </a:solidFill>
                          <a:effectLst/>
                          <a:latin typeface="Arial" panose="020B0604020202020204" pitchFamily="34" charset="0"/>
                        </a:rPr>
                        <a:t>High dependency and other long term conditions group, diabetes mellitus Prevalence (17+)</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32,846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00"/>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3215316"/>
                  </a:ext>
                </a:extLst>
              </a:tr>
              <a:tr h="216000">
                <a:tc>
                  <a:txBody>
                    <a:bodyPr/>
                    <a:lstStyle/>
                    <a:p>
                      <a:pPr algn="l" fontAlgn="ctr"/>
                      <a:r>
                        <a:rPr lang="en-GB" sz="1000" b="0" i="0" u="none" strike="noStrike">
                          <a:solidFill>
                            <a:srgbClr val="000000"/>
                          </a:solidFill>
                          <a:effectLst/>
                          <a:latin typeface="Arial" panose="020B0604020202020204" pitchFamily="34" charset="0"/>
                        </a:rPr>
                        <a:t>High dependency and other long term conditions group, chronic kidney disease Prevalence (18+)</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32,387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00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779789"/>
                  </a:ext>
                </a:extLst>
              </a:tr>
              <a:tr h="216000">
                <a:tc>
                  <a:txBody>
                    <a:bodyPr/>
                    <a:lstStyle/>
                    <a:p>
                      <a:pPr algn="l" fontAlgn="ctr"/>
                      <a:r>
                        <a:rPr lang="en-GB" sz="1000" b="0" i="0" u="none" strike="noStrike">
                          <a:solidFill>
                            <a:srgbClr val="000000"/>
                          </a:solidFill>
                          <a:effectLst/>
                          <a:latin typeface="Arial" panose="020B0604020202020204" pitchFamily="34" charset="0"/>
                        </a:rPr>
                        <a:t>Mental health and neurology group, depression Prevalence (18+)</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32,387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000"/>
                        <a:t>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845807"/>
                  </a:ext>
                </a:extLst>
              </a:tr>
              <a:tr h="216000">
                <a:tc>
                  <a:txBody>
                    <a:bodyPr/>
                    <a:lstStyle/>
                    <a:p>
                      <a:pPr algn="l" fontAlgn="ctr"/>
                      <a:r>
                        <a:rPr lang="en-GB" sz="1000" b="0" i="0" u="none" strike="noStrike">
                          <a:solidFill>
                            <a:srgbClr val="000000"/>
                          </a:solidFill>
                          <a:effectLst/>
                          <a:latin typeface="Arial" panose="020B0604020202020204" pitchFamily="34" charset="0"/>
                        </a:rPr>
                        <a:t>Mental health and neurology group, epilepsy Prevalence (18+)</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32,387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0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306029"/>
                  </a:ext>
                </a:extLst>
              </a:tr>
              <a:tr h="216000">
                <a:tc>
                  <a:txBody>
                    <a:bodyPr/>
                    <a:lstStyle/>
                    <a:p>
                      <a:pPr algn="l" fontAlgn="ctr"/>
                      <a:r>
                        <a:rPr lang="en-GB" sz="1000" b="0" i="0" u="none" strike="noStrike">
                          <a:solidFill>
                            <a:srgbClr val="000000"/>
                          </a:solidFill>
                          <a:effectLst/>
                          <a:latin typeface="Arial" panose="020B0604020202020204" pitchFamily="34" charset="0"/>
                        </a:rPr>
                        <a:t>Non-diabetic hyperglycaemia group, non-diabetic hyperglycaemia Prevalence (18+)</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32,387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000"/>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9994381"/>
                  </a:ext>
                </a:extLst>
              </a:tr>
              <a:tr h="216000">
                <a:tc>
                  <a:txBody>
                    <a:bodyPr/>
                    <a:lstStyle/>
                    <a:p>
                      <a:pPr algn="l" fontAlgn="ctr"/>
                      <a:r>
                        <a:rPr lang="en-GB" sz="1000" b="0" i="0" u="none" strike="noStrike">
                          <a:solidFill>
                            <a:srgbClr val="000000"/>
                          </a:solidFill>
                          <a:effectLst/>
                          <a:latin typeface="Arial" panose="020B0604020202020204" pitchFamily="34" charset="0"/>
                        </a:rPr>
                        <a:t>Musculoskeletal group, osteoporosis Prevalence (50+)</a:t>
                      </a:r>
                    </a:p>
                  </a:txBody>
                  <a:tcPr marL="900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18,325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00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6776994"/>
                  </a:ext>
                </a:extLst>
              </a:tr>
            </a:tbl>
          </a:graphicData>
        </a:graphic>
      </p:graphicFrame>
    </p:spTree>
    <p:extLst>
      <p:ext uri="{BB962C8B-B14F-4D97-AF65-F5344CB8AC3E}">
        <p14:creationId xmlns:p14="http://schemas.microsoft.com/office/powerpoint/2010/main" val="801386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65B1D-C129-4055-8417-0B689291CF5A}"/>
              </a:ext>
            </a:extLst>
          </p:cNvPr>
          <p:cNvSpPr>
            <a:spLocks noGrp="1"/>
          </p:cNvSpPr>
          <p:nvPr>
            <p:ph type="title"/>
          </p:nvPr>
        </p:nvSpPr>
        <p:spPr/>
        <p:txBody>
          <a:bodyPr/>
          <a:lstStyle/>
          <a:p>
            <a:r>
              <a:rPr lang="en-GB"/>
              <a:t>Deprivation 2020/21</a:t>
            </a:r>
          </a:p>
        </p:txBody>
      </p:sp>
      <p:graphicFrame>
        <p:nvGraphicFramePr>
          <p:cNvPr id="9" name="Content Placeholder 8">
            <a:extLst>
              <a:ext uri="{FF2B5EF4-FFF2-40B4-BE49-F238E27FC236}">
                <a16:creationId xmlns:a16="http://schemas.microsoft.com/office/drawing/2014/main" id="{E1A4CD8E-385B-489C-82F6-CD8B92C54175}"/>
              </a:ext>
            </a:extLst>
          </p:cNvPr>
          <p:cNvGraphicFramePr>
            <a:graphicFrameLocks noGrp="1"/>
          </p:cNvGraphicFramePr>
          <p:nvPr>
            <p:ph sz="half" idx="1"/>
          </p:nvPr>
        </p:nvGraphicFramePr>
        <p:xfrm>
          <a:off x="1950722" y="1752600"/>
          <a:ext cx="4008118" cy="4030478"/>
        </p:xfrm>
        <a:graphic>
          <a:graphicData uri="http://schemas.openxmlformats.org/drawingml/2006/table">
            <a:tbl>
              <a:tblPr>
                <a:tableStyleId>{5C22544A-7EE6-4342-B048-85BDC9FD1C3A}</a:tableStyleId>
              </a:tblPr>
              <a:tblGrid>
                <a:gridCol w="807718">
                  <a:extLst>
                    <a:ext uri="{9D8B030D-6E8A-4147-A177-3AD203B41FA5}">
                      <a16:colId xmlns:a16="http://schemas.microsoft.com/office/drawing/2014/main" val="3891258746"/>
                    </a:ext>
                  </a:extLst>
                </a:gridCol>
                <a:gridCol w="944019">
                  <a:extLst>
                    <a:ext uri="{9D8B030D-6E8A-4147-A177-3AD203B41FA5}">
                      <a16:colId xmlns:a16="http://schemas.microsoft.com/office/drawing/2014/main" val="1219466206"/>
                    </a:ext>
                  </a:extLst>
                </a:gridCol>
                <a:gridCol w="1131669">
                  <a:extLst>
                    <a:ext uri="{9D8B030D-6E8A-4147-A177-3AD203B41FA5}">
                      <a16:colId xmlns:a16="http://schemas.microsoft.com/office/drawing/2014/main" val="1821364430"/>
                    </a:ext>
                  </a:extLst>
                </a:gridCol>
                <a:gridCol w="1124712">
                  <a:extLst>
                    <a:ext uri="{9D8B030D-6E8A-4147-A177-3AD203B41FA5}">
                      <a16:colId xmlns:a16="http://schemas.microsoft.com/office/drawing/2014/main" val="4186249821"/>
                    </a:ext>
                  </a:extLst>
                </a:gridCol>
              </a:tblGrid>
              <a:tr h="711260">
                <a:tc>
                  <a:txBody>
                    <a:bodyPr/>
                    <a:lstStyle/>
                    <a:p>
                      <a:pPr algn="l" fontAlgn="b"/>
                      <a:endParaRPr lang="en-GB" sz="9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1" i="0" u="none" strike="noStrike">
                          <a:solidFill>
                            <a:srgbClr val="000000"/>
                          </a:solidFill>
                          <a:effectLst/>
                          <a:latin typeface="Arial" panose="020B0604020202020204" pitchFamily="34" charset="0"/>
                        </a:rPr>
                        <a:t>CYP aged 5 to 18 living in 20% most deprived quintile relative to Shropshire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1" i="0" u="none" strike="noStrike">
                          <a:solidFill>
                            <a:srgbClr val="000000"/>
                          </a:solidFill>
                          <a:effectLst/>
                          <a:latin typeface="Arial" panose="020B0604020202020204" pitchFamily="34" charset="0"/>
                        </a:rPr>
                        <a:t>CYP aged 5 to 18 living in 20% most deprived quintile relative to England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900" b="1" i="0" u="none" strike="noStrike">
                          <a:solidFill>
                            <a:srgbClr val="000000"/>
                          </a:solidFill>
                          <a:effectLst/>
                          <a:latin typeface="Arial" panose="020B0604020202020204" pitchFamily="34" charset="0"/>
                        </a:rPr>
                        <a:t>Deprivation (IMD)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185810"/>
                  </a:ext>
                </a:extLst>
              </a:tr>
              <a:tr h="474174">
                <a:tc>
                  <a:txBody>
                    <a:bodyPr/>
                    <a:lstStyle/>
                    <a:p>
                      <a:pPr algn="l" fontAlgn="b"/>
                      <a:r>
                        <a:rPr lang="en-GB" sz="900" b="0" i="0" u="none" strike="noStrike">
                          <a:solidFill>
                            <a:srgbClr val="000000"/>
                          </a:solidFill>
                          <a:effectLst/>
                          <a:latin typeface="Arial" panose="020B0604020202020204" pitchFamily="34" charset="0"/>
                        </a:rPr>
                        <a:t>Central South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1742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1112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9392242"/>
                  </a:ext>
                </a:extLst>
              </a:tr>
              <a:tr h="474174">
                <a:tc>
                  <a:txBody>
                    <a:bodyPr/>
                    <a:lstStyle/>
                    <a:p>
                      <a:pPr algn="l" fontAlgn="b"/>
                      <a:r>
                        <a:rPr lang="en-GB" sz="900" b="0" i="0" u="none" strike="noStrike">
                          <a:solidFill>
                            <a:srgbClr val="FF0000"/>
                          </a:solidFill>
                          <a:effectLst/>
                          <a:latin typeface="Arial" panose="020B0604020202020204" pitchFamily="34" charset="0"/>
                        </a:rPr>
                        <a:t>Central North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1473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4412842"/>
                  </a:ext>
                </a:extLst>
              </a:tr>
              <a:tr h="474174">
                <a:tc>
                  <a:txBody>
                    <a:bodyPr/>
                    <a:lstStyle/>
                    <a:p>
                      <a:pPr algn="l" fontAlgn="b"/>
                      <a:r>
                        <a:rPr lang="en-GB" sz="900" b="0" i="0" u="none" strike="noStrike">
                          <a:solidFill>
                            <a:srgbClr val="000000"/>
                          </a:solidFill>
                          <a:effectLst/>
                          <a:latin typeface="Arial" panose="020B0604020202020204" pitchFamily="34" charset="0"/>
                        </a:rPr>
                        <a:t>North East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2375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326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289410"/>
                  </a:ext>
                </a:extLst>
              </a:tr>
              <a:tr h="474174">
                <a:tc>
                  <a:txBody>
                    <a:bodyPr/>
                    <a:lstStyle/>
                    <a:p>
                      <a:pPr algn="l" fontAlgn="b"/>
                      <a:r>
                        <a:rPr lang="en-GB" sz="900" b="0" i="0" u="none" strike="noStrike">
                          <a:solidFill>
                            <a:srgbClr val="FF0000"/>
                          </a:solidFill>
                          <a:effectLst/>
                          <a:latin typeface="Arial" panose="020B0604020202020204" pitchFamily="34" charset="0"/>
                        </a:rPr>
                        <a:t>North West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1698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18.3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1938845"/>
                  </a:ext>
                </a:extLst>
              </a:tr>
              <a:tr h="474174">
                <a:tc>
                  <a:txBody>
                    <a:bodyPr/>
                    <a:lstStyle/>
                    <a:p>
                      <a:pPr algn="l" fontAlgn="b"/>
                      <a:r>
                        <a:rPr lang="en-GB" sz="900" b="0" i="0" u="none" strike="noStrike">
                          <a:solidFill>
                            <a:srgbClr val="000000"/>
                          </a:solidFill>
                          <a:effectLst/>
                          <a:latin typeface="Arial" panose="020B0604020202020204" pitchFamily="34" charset="0"/>
                        </a:rPr>
                        <a:t>South East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972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284987"/>
                  </a:ext>
                </a:extLst>
              </a:tr>
              <a:tr h="474174">
                <a:tc>
                  <a:txBody>
                    <a:bodyPr/>
                    <a:lstStyle/>
                    <a:p>
                      <a:pPr algn="l" fontAlgn="b"/>
                      <a:r>
                        <a:rPr lang="en-GB" sz="900" b="0" i="0" u="none" strike="noStrike">
                          <a:solidFill>
                            <a:srgbClr val="000000"/>
                          </a:solidFill>
                          <a:effectLst/>
                          <a:latin typeface="Arial" panose="020B0604020202020204" pitchFamily="34" charset="0"/>
                        </a:rPr>
                        <a:t>South West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1097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203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Arial" panose="020B0604020202020204" pitchFamily="34" charset="0"/>
                        </a:rPr>
                        <a:t>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577623"/>
                  </a:ext>
                </a:extLst>
              </a:tr>
              <a:tr h="474174">
                <a:tc>
                  <a:txBody>
                    <a:bodyPr/>
                    <a:lstStyle/>
                    <a:p>
                      <a:pPr algn="l" fontAlgn="b"/>
                      <a:r>
                        <a:rPr lang="en-GB" sz="900" b="1" i="0" u="none" strike="noStrike">
                          <a:solidFill>
                            <a:srgbClr val="000000"/>
                          </a:solidFill>
                          <a:effectLst/>
                          <a:latin typeface="Arial" panose="020B0604020202020204" pitchFamily="34" charset="0"/>
                        </a:rPr>
                        <a:t>Shropshire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Arial" panose="020B0604020202020204" pitchFamily="34" charset="0"/>
                        </a:rPr>
                        <a:t>9357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Arial" panose="020B0604020202020204" pitchFamily="34" charset="0"/>
                        </a:rPr>
                        <a:t>2733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900" b="1" i="0" u="none" strike="noStrike">
                          <a:solidFill>
                            <a:srgbClr val="000000"/>
                          </a:solidFill>
                          <a:effectLst/>
                          <a:latin typeface="Arial" panose="020B0604020202020204" pitchFamily="34" charset="0"/>
                        </a:rPr>
                        <a:t>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291883"/>
                  </a:ext>
                </a:extLst>
              </a:tr>
            </a:tbl>
          </a:graphicData>
        </a:graphic>
      </p:graphicFrame>
      <p:graphicFrame>
        <p:nvGraphicFramePr>
          <p:cNvPr id="12" name="Content Placeholder 11">
            <a:extLst>
              <a:ext uri="{FF2B5EF4-FFF2-40B4-BE49-F238E27FC236}">
                <a16:creationId xmlns:a16="http://schemas.microsoft.com/office/drawing/2014/main" id="{B5CB27A6-77DC-4CBC-988E-9A03A7197C96}"/>
              </a:ext>
            </a:extLst>
          </p:cNvPr>
          <p:cNvGraphicFramePr>
            <a:graphicFrameLocks noGrp="1"/>
          </p:cNvGraphicFramePr>
          <p:nvPr>
            <p:ph sz="half" idx="2"/>
          </p:nvPr>
        </p:nvGraphicFramePr>
        <p:xfrm>
          <a:off x="6153150" y="1825625"/>
          <a:ext cx="38862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3331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DE8276C7-3254-4EA5-8960-873BD428C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4788868"/>
            <a:ext cx="11937098" cy="2023462"/>
          </a:xfrm>
          <a:prstGeom prst="rect">
            <a:avLst/>
          </a:prstGeom>
        </p:spPr>
      </p:pic>
      <p:sp>
        <p:nvSpPr>
          <p:cNvPr id="2" name="Title 1">
            <a:extLst>
              <a:ext uri="{FF2B5EF4-FFF2-40B4-BE49-F238E27FC236}">
                <a16:creationId xmlns:a16="http://schemas.microsoft.com/office/drawing/2014/main" id="{DC3ECAA8-C37E-44A5-9674-FFBA5B666872}"/>
              </a:ext>
            </a:extLst>
          </p:cNvPr>
          <p:cNvSpPr>
            <a:spLocks noGrp="1"/>
          </p:cNvSpPr>
          <p:nvPr>
            <p:ph type="title"/>
          </p:nvPr>
        </p:nvSpPr>
        <p:spPr>
          <a:xfrm>
            <a:off x="838202" y="176766"/>
            <a:ext cx="10515600" cy="1325563"/>
          </a:xfrm>
        </p:spPr>
        <p:txBody>
          <a:bodyPr/>
          <a:lstStyle/>
          <a:p>
            <a:r>
              <a:rPr lang="en-GB" sz="4400">
                <a:latin typeface="Calibri"/>
                <a:ea typeface="Calibri"/>
                <a:cs typeface="Calibri"/>
                <a:sym typeface="Calibri"/>
              </a:rPr>
              <a:t>Phase 3 –  Roll Out Oswestry</a:t>
            </a:r>
            <a:endParaRPr lang="en-GB"/>
          </a:p>
        </p:txBody>
      </p:sp>
      <p:sp>
        <p:nvSpPr>
          <p:cNvPr id="3" name="Content Placeholder 2">
            <a:extLst>
              <a:ext uri="{FF2B5EF4-FFF2-40B4-BE49-F238E27FC236}">
                <a16:creationId xmlns:a16="http://schemas.microsoft.com/office/drawing/2014/main" id="{98DF13E6-2E9B-449A-8462-66E970508C2B}"/>
              </a:ext>
            </a:extLst>
          </p:cNvPr>
          <p:cNvSpPr>
            <a:spLocks noGrp="1"/>
          </p:cNvSpPr>
          <p:nvPr>
            <p:ph idx="1"/>
          </p:nvPr>
        </p:nvSpPr>
        <p:spPr>
          <a:xfrm>
            <a:off x="371671" y="1502329"/>
            <a:ext cx="10731757" cy="4351338"/>
          </a:xfrm>
        </p:spPr>
        <p:txBody>
          <a:bodyPr>
            <a:normAutofit/>
          </a:bodyPr>
          <a:lstStyle/>
          <a:p>
            <a:r>
              <a:rPr lang="en-GB">
                <a:solidFill>
                  <a:schemeClr val="dk1"/>
                </a:solidFill>
                <a:latin typeface="Arial"/>
                <a:ea typeface="Arial"/>
                <a:cs typeface="Arial"/>
                <a:sym typeface="Arial"/>
              </a:rPr>
              <a:t>Initial data collection phase 2 profiling</a:t>
            </a:r>
          </a:p>
          <a:p>
            <a:r>
              <a:rPr lang="en-GB">
                <a:solidFill>
                  <a:schemeClr val="dk1"/>
                </a:solidFill>
                <a:latin typeface="Arial"/>
                <a:ea typeface="Arial"/>
                <a:cs typeface="Arial"/>
                <a:sym typeface="Arial"/>
              </a:rPr>
              <a:t>Initial community engagement including raising awareness today</a:t>
            </a:r>
          </a:p>
          <a:p>
            <a:endParaRPr lang="en-GB">
              <a:solidFill>
                <a:schemeClr val="dk1"/>
              </a:solidFill>
              <a:latin typeface="Arial"/>
              <a:ea typeface="Arial"/>
              <a:cs typeface="Arial"/>
              <a:sym typeface="Arial"/>
            </a:endParaRPr>
          </a:p>
          <a:p>
            <a:r>
              <a:rPr lang="en-GB">
                <a:solidFill>
                  <a:schemeClr val="dk1"/>
                </a:solidFill>
                <a:latin typeface="Arial"/>
                <a:ea typeface="Arial"/>
                <a:cs typeface="Arial"/>
                <a:sym typeface="Arial"/>
              </a:rPr>
              <a:t>Future stakeholder meetings to review data so far: </a:t>
            </a:r>
          </a:p>
          <a:p>
            <a:pPr marL="742950" lvl="1" indent="-285750">
              <a:spcBef>
                <a:spcPts val="560"/>
              </a:spcBef>
              <a:buClr>
                <a:schemeClr val="dk1"/>
              </a:buClr>
              <a:buSzPts val="2800"/>
              <a:buFont typeface="Arial"/>
              <a:buChar char="–"/>
            </a:pPr>
            <a:r>
              <a:rPr lang="en-GB">
                <a:solidFill>
                  <a:schemeClr val="dk1"/>
                </a:solidFill>
                <a:latin typeface="Calibri"/>
                <a:cs typeface="Calibri"/>
                <a:sym typeface="Calibri"/>
              </a:rPr>
              <a:t>Additions – are there gaps?</a:t>
            </a:r>
          </a:p>
          <a:p>
            <a:pPr marL="742950" lvl="1" indent="-285750">
              <a:spcBef>
                <a:spcPts val="560"/>
              </a:spcBef>
              <a:buClr>
                <a:schemeClr val="dk1"/>
              </a:buClr>
              <a:buSzPts val="2800"/>
              <a:buFont typeface="Arial"/>
              <a:buChar char="–"/>
            </a:pPr>
            <a:r>
              <a:rPr lang="en-GB">
                <a:solidFill>
                  <a:schemeClr val="dk1"/>
                </a:solidFill>
                <a:latin typeface="Calibri"/>
                <a:cs typeface="Calibri"/>
              </a:rPr>
              <a:t>Identify key themes</a:t>
            </a:r>
          </a:p>
          <a:p>
            <a:pPr marL="742950" lvl="1" indent="-285750">
              <a:spcBef>
                <a:spcPts val="560"/>
              </a:spcBef>
              <a:buClr>
                <a:schemeClr val="dk1"/>
              </a:buClr>
              <a:buSzPts val="2800"/>
              <a:buFont typeface="Arial"/>
              <a:buChar char="–"/>
            </a:pPr>
            <a:r>
              <a:rPr lang="en-GB"/>
              <a:t>Develop recommendations for action</a:t>
            </a:r>
          </a:p>
          <a:p>
            <a:pPr marL="342900" indent="-342900">
              <a:spcBef>
                <a:spcPts val="560"/>
              </a:spcBef>
              <a:buClr>
                <a:schemeClr val="dk1"/>
              </a:buClr>
              <a:buSzPts val="2800"/>
              <a:buFont typeface="Arial"/>
              <a:buChar char="•"/>
            </a:pPr>
            <a:r>
              <a:rPr lang="en-GB" sz="2400">
                <a:solidFill>
                  <a:schemeClr val="dk1"/>
                </a:solidFill>
                <a:latin typeface="Calibri"/>
                <a:cs typeface="Calibri"/>
                <a:sym typeface="Calibri"/>
              </a:rPr>
              <a:t>Targeted work arising from Needs Assessment</a:t>
            </a:r>
            <a:endParaRPr lang="en-GB" sz="2400">
              <a:solidFill>
                <a:schemeClr val="dk1"/>
              </a:solidFill>
              <a:latin typeface="Calibri"/>
              <a:cs typeface="Calibri"/>
            </a:endParaRPr>
          </a:p>
          <a:p>
            <a:pPr marL="342900" indent="-342900">
              <a:spcBef>
                <a:spcPts val="560"/>
              </a:spcBef>
              <a:buClr>
                <a:schemeClr val="dk1"/>
              </a:buClr>
              <a:buSzPts val="2800"/>
              <a:buFont typeface="Arial"/>
              <a:buChar char="•"/>
            </a:pPr>
            <a:r>
              <a:rPr lang="en-GB" sz="2400">
                <a:solidFill>
                  <a:schemeClr val="dk1"/>
                </a:solidFill>
                <a:latin typeface="Calibri"/>
                <a:cs typeface="Calibri"/>
                <a:sym typeface="Calibri"/>
              </a:rPr>
              <a:t>Learning about place based approach &amp; lessons learnt</a:t>
            </a:r>
            <a:endParaRPr lang="en-GB" sz="2400">
              <a:solidFill>
                <a:schemeClr val="dk1"/>
              </a:solidFill>
              <a:latin typeface="Calibri"/>
              <a:cs typeface="Calibri"/>
            </a:endParaRPr>
          </a:p>
          <a:p>
            <a:endParaRPr lang="en-GB">
              <a:solidFill>
                <a:schemeClr val="dk1"/>
              </a:solidFill>
              <a:latin typeface="Arial"/>
              <a:ea typeface="Arial"/>
              <a:cs typeface="Arial"/>
              <a:sym typeface="Arial"/>
            </a:endParaRPr>
          </a:p>
          <a:p>
            <a:endParaRPr lang="en-GB">
              <a:solidFill>
                <a:schemeClr val="dk1"/>
              </a:solidFill>
              <a:latin typeface="Arial"/>
              <a:ea typeface="Arial"/>
              <a:cs typeface="Arial"/>
              <a:sym typeface="Arial"/>
            </a:endParaRPr>
          </a:p>
          <a:p>
            <a:endParaRPr lang="en-GB">
              <a:solidFill>
                <a:schemeClr val="dk1"/>
              </a:solidFill>
            </a:endParaRPr>
          </a:p>
          <a:p>
            <a:pPr lvl="1"/>
            <a:endParaRPr lang="en-GB">
              <a:solidFill>
                <a:schemeClr val="dk1"/>
              </a:solidFill>
            </a:endParaRPr>
          </a:p>
          <a:p>
            <a:endParaRPr lang="en-GB"/>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22</a:t>
            </a:fld>
            <a:endParaRPr>
              <a:solidFill>
                <a:srgbClr val="888888"/>
              </a:solidFill>
              <a:latin typeface="Calibri"/>
              <a:ea typeface="Calibri"/>
              <a:cs typeface="Calibri"/>
              <a:sym typeface="Calibri"/>
            </a:endParaRPr>
          </a:p>
        </p:txBody>
      </p:sp>
      <p:sp>
        <p:nvSpPr>
          <p:cNvPr id="324" name="Google Shape;324;p42"/>
          <p:cNvSpPr/>
          <p:nvPr/>
        </p:nvSpPr>
        <p:spPr>
          <a:xfrm>
            <a:off x="1919550" y="1179034"/>
            <a:ext cx="8352900" cy="5130300"/>
          </a:xfrm>
          <a:prstGeom prst="rect">
            <a:avLst/>
          </a:prstGeom>
          <a:noFill/>
          <a:ln>
            <a:noFill/>
          </a:ln>
        </p:spPr>
        <p:txBody>
          <a:bodyPr spcFirstLastPara="1" wrap="square" lIns="91425" tIns="45700" rIns="91425" bIns="45700" anchor="t" anchorCtr="0">
            <a:noAutofit/>
          </a:bodyPr>
          <a:lstStyle/>
          <a:p>
            <a:endParaRPr>
              <a:solidFill>
                <a:schemeClr val="dk1"/>
              </a:solidFill>
            </a:endParaRPr>
          </a:p>
        </p:txBody>
      </p:sp>
    </p:spTree>
    <p:extLst>
      <p:ext uri="{BB962C8B-B14F-4D97-AF65-F5344CB8AC3E}">
        <p14:creationId xmlns:p14="http://schemas.microsoft.com/office/powerpoint/2010/main" val="3905067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7" name="Picture 4" descr="Diagram&#10;&#10;Description automatically generated">
            <a:extLst>
              <a:ext uri="{FF2B5EF4-FFF2-40B4-BE49-F238E27FC236}">
                <a16:creationId xmlns:a16="http://schemas.microsoft.com/office/drawing/2014/main" id="{8ECF3715-1D97-4465-8442-227022DCC671}"/>
              </a:ext>
            </a:extLst>
          </p:cNvPr>
          <p:cNvPicPr>
            <a:picLocks noGrp="1" noChangeAspect="1"/>
          </p:cNvPicPr>
          <p:nvPr>
            <p:ph idx="1"/>
          </p:nvPr>
        </p:nvPicPr>
        <p:blipFill>
          <a:blip r:embed="rId3">
            <a:alphaModFix amt="21000"/>
          </a:blip>
          <a:stretch>
            <a:fillRect/>
          </a:stretch>
        </p:blipFill>
        <p:spPr>
          <a:xfrm>
            <a:off x="296831" y="45669"/>
            <a:ext cx="5257169" cy="7466897"/>
          </a:xfrm>
          <a:prstGeom prst="rect">
            <a:avLst/>
          </a:prstGeom>
          <a:effectLst>
            <a:outerShdw blurRad="50800" dist="50800" dir="5400000" algn="ctr" rotWithShape="0">
              <a:srgbClr val="000000">
                <a:alpha val="7000"/>
              </a:srgbClr>
            </a:outerShdw>
          </a:effectLst>
        </p:spPr>
      </p:pic>
      <p:pic>
        <p:nvPicPr>
          <p:cNvPr id="6" name="Picture 5" descr="A picture containing diagram&#10;&#10;Description automatically generated">
            <a:extLst>
              <a:ext uri="{FF2B5EF4-FFF2-40B4-BE49-F238E27FC236}">
                <a16:creationId xmlns:a16="http://schemas.microsoft.com/office/drawing/2014/main" id="{93D5AF3E-F4F5-467C-9737-4F42F25A6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5" y="4788868"/>
            <a:ext cx="11937098" cy="2023462"/>
          </a:xfrm>
          <a:prstGeom prst="rect">
            <a:avLst/>
          </a:prstGeom>
        </p:spPr>
      </p:pic>
      <p:sp>
        <p:nvSpPr>
          <p:cNvPr id="168" name="Google Shape;168;p26"/>
          <p:cNvSpPr/>
          <p:nvPr/>
        </p:nvSpPr>
        <p:spPr>
          <a:xfrm>
            <a:off x="547544" y="3367401"/>
            <a:ext cx="11644455" cy="726123"/>
          </a:xfrm>
          <a:prstGeom prst="rect">
            <a:avLst/>
          </a:prstGeom>
          <a:solidFill>
            <a:schemeClr val="bg1"/>
          </a:solidFill>
          <a:ln w="25400" cap="flat" cmpd="sng">
            <a:noFill/>
            <a:prstDash val="solid"/>
            <a:round/>
            <a:headEnd type="none" w="sm" len="sm"/>
            <a:tailEnd type="none" w="sm" len="sm"/>
          </a:ln>
        </p:spPr>
        <p:txBody>
          <a:bodyPr spcFirstLastPara="1" wrap="square" lIns="91425" tIns="45700" rIns="91425" bIns="45700" anchor="ctr" anchorCtr="0">
            <a:noAutofit/>
          </a:bodyPr>
          <a:lstStyle/>
          <a:p>
            <a:r>
              <a:rPr lang="en-GB" sz="4000">
                <a:latin typeface="Calibri"/>
                <a:ea typeface="Calibri"/>
                <a:cs typeface="Calibri"/>
                <a:sym typeface="Calibri"/>
              </a:rPr>
              <a:t>Shropshire: Health and </a:t>
            </a:r>
            <a:br>
              <a:rPr lang="en-GB" sz="4000">
                <a:latin typeface="Calibri"/>
                <a:ea typeface="Calibri"/>
                <a:cs typeface="Calibri"/>
                <a:sym typeface="Calibri"/>
              </a:rPr>
            </a:br>
            <a:r>
              <a:rPr lang="en-GB" sz="4000">
                <a:latin typeface="Calibri"/>
                <a:ea typeface="Calibri"/>
                <a:cs typeface="Calibri"/>
                <a:sym typeface="Calibri"/>
              </a:rPr>
              <a:t>Wellbeing Challenges</a:t>
            </a:r>
          </a:p>
          <a:p>
            <a:endParaRPr lang="en-GB" sz="2600">
              <a:latin typeface="Calibri"/>
              <a:ea typeface="Calibri"/>
              <a:cs typeface="Calibri"/>
              <a:sym typeface="Calibri"/>
            </a:endParaRPr>
          </a:p>
          <a:p>
            <a:r>
              <a:rPr lang="en-GB" sz="3200">
                <a:latin typeface="Calibri"/>
                <a:ea typeface="Calibri"/>
                <a:cs typeface="Calibri"/>
                <a:sym typeface="Calibri"/>
              </a:rPr>
              <a:t>Vision: </a:t>
            </a:r>
            <a:r>
              <a:rPr lang="en-GB" sz="3200"/>
              <a:t>For Shropshire </a:t>
            </a:r>
          </a:p>
          <a:p>
            <a:r>
              <a:rPr lang="en-GB" sz="3200"/>
              <a:t>people to be the healthiest </a:t>
            </a:r>
          </a:p>
          <a:p>
            <a:r>
              <a:rPr lang="en-GB" sz="3200"/>
              <a:t>and most fulfilled in England</a:t>
            </a:r>
          </a:p>
          <a:p>
            <a:endParaRPr lang="en-GB" sz="3200">
              <a:solidFill>
                <a:schemeClr val="dk1"/>
              </a:solidFill>
              <a:latin typeface="Calibri"/>
              <a:ea typeface="Calibri"/>
              <a:cs typeface="Calibri"/>
              <a:sym typeface="Calibri"/>
            </a:endParaRPr>
          </a:p>
          <a:p>
            <a:pPr marL="342900" indent="-342900">
              <a:buFont typeface="Arial" panose="020B0604020202020204" pitchFamily="34" charset="0"/>
              <a:buChar char="•"/>
            </a:pPr>
            <a:r>
              <a:rPr lang="en-GB" sz="2200">
                <a:solidFill>
                  <a:schemeClr val="dk1"/>
                </a:solidFill>
                <a:latin typeface="Calibri"/>
                <a:ea typeface="Calibri"/>
                <a:cs typeface="Calibri"/>
                <a:sym typeface="Calibri"/>
              </a:rPr>
              <a:t>Reducing inequalities</a:t>
            </a:r>
          </a:p>
          <a:p>
            <a:pPr marL="342900" indent="-342900">
              <a:buFont typeface="Arial" panose="020B0604020202020204" pitchFamily="34" charset="0"/>
              <a:buChar char="•"/>
            </a:pPr>
            <a:r>
              <a:rPr lang="en-GB" sz="2200">
                <a:solidFill>
                  <a:schemeClr val="dk1"/>
                </a:solidFill>
                <a:latin typeface="Calibri"/>
                <a:ea typeface="Calibri"/>
                <a:cs typeface="Calibri"/>
                <a:sym typeface="Calibri"/>
              </a:rPr>
              <a:t>Improving Population Health</a:t>
            </a:r>
          </a:p>
          <a:p>
            <a:pPr marL="342900" indent="-342900">
              <a:buFont typeface="Arial" panose="020B0604020202020204" pitchFamily="34" charset="0"/>
              <a:buChar char="•"/>
            </a:pPr>
            <a:r>
              <a:rPr lang="en-GB" sz="2200">
                <a:solidFill>
                  <a:schemeClr val="dk1"/>
                </a:solidFill>
                <a:latin typeface="Calibri"/>
                <a:ea typeface="Calibri"/>
                <a:cs typeface="Calibri"/>
                <a:sym typeface="Calibri"/>
              </a:rPr>
              <a:t>Working with and building strong and </a:t>
            </a:r>
            <a:br>
              <a:rPr lang="en-GB" sz="2200">
                <a:solidFill>
                  <a:schemeClr val="dk1"/>
                </a:solidFill>
                <a:latin typeface="Calibri"/>
                <a:ea typeface="Calibri"/>
                <a:cs typeface="Calibri"/>
                <a:sym typeface="Calibri"/>
              </a:rPr>
            </a:br>
            <a:r>
              <a:rPr lang="en-GB" sz="2200">
                <a:solidFill>
                  <a:schemeClr val="dk1"/>
                </a:solidFill>
                <a:latin typeface="Calibri"/>
                <a:ea typeface="Calibri"/>
                <a:cs typeface="Calibri"/>
                <a:sym typeface="Calibri"/>
              </a:rPr>
              <a:t>vibrant communities</a:t>
            </a:r>
          </a:p>
          <a:p>
            <a:pPr marL="342900" indent="-342900">
              <a:buFont typeface="Arial" panose="020B0604020202020204" pitchFamily="34" charset="0"/>
              <a:buChar char="•"/>
            </a:pPr>
            <a:r>
              <a:rPr lang="en-GB" sz="2200">
                <a:solidFill>
                  <a:schemeClr val="dk1"/>
                </a:solidFill>
                <a:latin typeface="Calibri"/>
                <a:ea typeface="Calibri"/>
                <a:cs typeface="Calibri"/>
                <a:sym typeface="Calibri"/>
              </a:rPr>
              <a:t>Joined up working </a:t>
            </a:r>
          </a:p>
          <a:p>
            <a:endParaRPr lang="en-GB" sz="4000">
              <a:latin typeface="Calibri"/>
              <a:ea typeface="Calibri"/>
              <a:cs typeface="Calibri"/>
              <a:sym typeface="Calibri"/>
            </a:endParaRPr>
          </a:p>
          <a:p>
            <a:endParaRPr lang="en-GB" sz="4000">
              <a:latin typeface="Calibri"/>
              <a:ea typeface="Calibri"/>
              <a:cs typeface="Calibri"/>
              <a:sym typeface="Calibri"/>
            </a:endParaRPr>
          </a:p>
          <a:p>
            <a:endParaRPr sz="4000">
              <a:latin typeface="Calibri"/>
              <a:ea typeface="Calibri"/>
              <a:cs typeface="Calibri"/>
              <a:sym typeface="Calibri"/>
            </a:endParaRPr>
          </a:p>
        </p:txBody>
      </p:sp>
      <p:sp>
        <p:nvSpPr>
          <p:cNvPr id="169" name="Google Shape;169;p26"/>
          <p:cNvSpPr txBox="1">
            <a:spLocks noGrp="1"/>
          </p:cNvSpPr>
          <p:nvPr>
            <p:ph type="sldNum" idx="12"/>
          </p:nvPr>
        </p:nvSpPr>
        <p:spPr>
          <a:xfrm>
            <a:off x="8077200" y="6356350"/>
            <a:ext cx="21336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GB"/>
              <a:pPr>
                <a:buClr>
                  <a:srgbClr val="000000"/>
                </a:buClr>
              </a:pPr>
              <a:t>3</a:t>
            </a:fld>
            <a:endParaRPr/>
          </a:p>
        </p:txBody>
      </p:sp>
      <p:pic>
        <p:nvPicPr>
          <p:cNvPr id="5" name="Picture 4">
            <a:extLst>
              <a:ext uri="{FF2B5EF4-FFF2-40B4-BE49-F238E27FC236}">
                <a16:creationId xmlns:a16="http://schemas.microsoft.com/office/drawing/2014/main" id="{DC8A1EEF-3622-4CCD-8A5F-12E8EAE04C8D}"/>
              </a:ext>
            </a:extLst>
          </p:cNvPr>
          <p:cNvPicPr>
            <a:picLocks noChangeAspect="1"/>
          </p:cNvPicPr>
          <p:nvPr/>
        </p:nvPicPr>
        <p:blipFill>
          <a:blip r:embed="rId5"/>
          <a:stretch>
            <a:fillRect/>
          </a:stretch>
        </p:blipFill>
        <p:spPr>
          <a:xfrm>
            <a:off x="6632525" y="136550"/>
            <a:ext cx="5257169" cy="67214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2" name="Google Shape;162;p25"/>
          <p:cNvSpPr txBox="1"/>
          <p:nvPr/>
        </p:nvSpPr>
        <p:spPr>
          <a:xfrm>
            <a:off x="162400" y="116632"/>
            <a:ext cx="10296820" cy="1200300"/>
          </a:xfrm>
          <a:prstGeom prst="rect">
            <a:avLst/>
          </a:prstGeom>
          <a:noFill/>
          <a:ln>
            <a:noFill/>
          </a:ln>
        </p:spPr>
        <p:txBody>
          <a:bodyPr spcFirstLastPara="1" wrap="square" lIns="91425" tIns="45700" rIns="91425" bIns="45700" anchor="t" anchorCtr="0">
            <a:noAutofit/>
          </a:bodyPr>
          <a:lstStyle/>
          <a:p>
            <a:r>
              <a:rPr lang="en-GB" sz="3600">
                <a:latin typeface="Calibri"/>
                <a:ea typeface="Calibri"/>
                <a:cs typeface="Calibri"/>
                <a:sym typeface="Calibri"/>
              </a:rPr>
              <a:t>Today people in Oswestry are living longer, but not necessarily healthier lives…</a:t>
            </a:r>
            <a:endParaRPr/>
          </a:p>
        </p:txBody>
      </p:sp>
      <p:pic>
        <p:nvPicPr>
          <p:cNvPr id="7" name="Picture 6" descr="A picture containing diagram&#10;&#10;Description automatically generated">
            <a:extLst>
              <a:ext uri="{FF2B5EF4-FFF2-40B4-BE49-F238E27FC236}">
                <a16:creationId xmlns:a16="http://schemas.microsoft.com/office/drawing/2014/main" id="{F903AFF2-3FB7-4067-8BA3-F8C584FD7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 y="4700180"/>
            <a:ext cx="12021766" cy="2046553"/>
          </a:xfrm>
          <a:prstGeom prst="rect">
            <a:avLst/>
          </a:prstGeom>
        </p:spPr>
      </p:pic>
      <p:graphicFrame>
        <p:nvGraphicFramePr>
          <p:cNvPr id="8" name="Content Placeholder 7">
            <a:extLst>
              <a:ext uri="{FF2B5EF4-FFF2-40B4-BE49-F238E27FC236}">
                <a16:creationId xmlns:a16="http://schemas.microsoft.com/office/drawing/2014/main" id="{F640CC5A-6495-494F-84B9-9E998F311AB0}"/>
              </a:ext>
            </a:extLst>
          </p:cNvPr>
          <p:cNvGraphicFramePr>
            <a:graphicFrameLocks noGrp="1"/>
          </p:cNvGraphicFramePr>
          <p:nvPr>
            <p:ph idx="1"/>
            <p:extLst>
              <p:ext uri="{D42A27DB-BD31-4B8C-83A1-F6EECF244321}">
                <p14:modId xmlns:p14="http://schemas.microsoft.com/office/powerpoint/2010/main" val="2691881873"/>
              </p:ext>
            </p:extLst>
          </p:nvPr>
        </p:nvGraphicFramePr>
        <p:xfrm>
          <a:off x="1156996" y="1475667"/>
          <a:ext cx="8327241" cy="2573910"/>
        </p:xfrm>
        <a:graphic>
          <a:graphicData uri="http://schemas.openxmlformats.org/drawingml/2006/table">
            <a:tbl>
              <a:tblPr firstRow="1" firstCol="1" bandRow="1">
                <a:tableStyleId>{5C22544A-7EE6-4342-B048-85BDC9FD1C3A}</a:tableStyleId>
              </a:tblPr>
              <a:tblGrid>
                <a:gridCol w="2967135">
                  <a:extLst>
                    <a:ext uri="{9D8B030D-6E8A-4147-A177-3AD203B41FA5}">
                      <a16:colId xmlns:a16="http://schemas.microsoft.com/office/drawing/2014/main" val="2237374028"/>
                    </a:ext>
                  </a:extLst>
                </a:gridCol>
                <a:gridCol w="1222310">
                  <a:extLst>
                    <a:ext uri="{9D8B030D-6E8A-4147-A177-3AD203B41FA5}">
                      <a16:colId xmlns:a16="http://schemas.microsoft.com/office/drawing/2014/main" val="3549534021"/>
                    </a:ext>
                  </a:extLst>
                </a:gridCol>
                <a:gridCol w="1075800">
                  <a:extLst>
                    <a:ext uri="{9D8B030D-6E8A-4147-A177-3AD203B41FA5}">
                      <a16:colId xmlns:a16="http://schemas.microsoft.com/office/drawing/2014/main" val="2463720068"/>
                    </a:ext>
                  </a:extLst>
                </a:gridCol>
                <a:gridCol w="1491991">
                  <a:extLst>
                    <a:ext uri="{9D8B030D-6E8A-4147-A177-3AD203B41FA5}">
                      <a16:colId xmlns:a16="http://schemas.microsoft.com/office/drawing/2014/main" val="807314266"/>
                    </a:ext>
                  </a:extLst>
                </a:gridCol>
                <a:gridCol w="1570005">
                  <a:extLst>
                    <a:ext uri="{9D8B030D-6E8A-4147-A177-3AD203B41FA5}">
                      <a16:colId xmlns:a16="http://schemas.microsoft.com/office/drawing/2014/main" val="1152413952"/>
                    </a:ext>
                  </a:extLst>
                </a:gridCol>
              </a:tblGrid>
              <a:tr h="420871">
                <a:tc>
                  <a:txBody>
                    <a:bodyPr/>
                    <a:lstStyle/>
                    <a:p>
                      <a:pPr algn="l">
                        <a:lnSpc>
                          <a:spcPct val="107000"/>
                        </a:lnSpc>
                        <a:spcAft>
                          <a:spcPts val="800"/>
                        </a:spcAft>
                      </a:pPr>
                      <a:r>
                        <a:rPr lang="en-GB" sz="1400" b="0">
                          <a:effectLst/>
                          <a:latin typeface="Arial" panose="020B0604020202020204" pitchFamily="34" charset="0"/>
                          <a:cs typeface="Arial" panose="020B0604020202020204" pitchFamily="34" charset="0"/>
                        </a:rPr>
                        <a:t>Measure</a:t>
                      </a:r>
                    </a:p>
                  </a:txBody>
                  <a:tcPr marL="68580" marR="68580" marT="0" marB="0" anchor="ctr"/>
                </a:tc>
                <a:tc>
                  <a:txBody>
                    <a:bodyPr/>
                    <a:lstStyle/>
                    <a:p>
                      <a:pPr algn="ctr">
                        <a:lnSpc>
                          <a:spcPct val="107000"/>
                        </a:lnSpc>
                        <a:spcAft>
                          <a:spcPts val="800"/>
                        </a:spcAft>
                      </a:pPr>
                      <a:r>
                        <a:rPr lang="en-GB" sz="1200" b="0">
                          <a:effectLst/>
                          <a:latin typeface="Arial" panose="020B0604020202020204" pitchFamily="34" charset="0"/>
                          <a:cs typeface="Arial" panose="020B0604020202020204" pitchFamily="34" charset="0"/>
                        </a:rPr>
                        <a:t>England</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200" b="0">
                          <a:effectLst/>
                          <a:latin typeface="Arial" panose="020B0604020202020204" pitchFamily="34" charset="0"/>
                          <a:cs typeface="Arial" panose="020B0604020202020204" pitchFamily="34" charset="0"/>
                        </a:rPr>
                        <a:t>Shropshire</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200" b="0">
                          <a:effectLst/>
                          <a:latin typeface="Arial" panose="020B0604020202020204" pitchFamily="34" charset="0"/>
                          <a:cs typeface="Arial" panose="020B0604020202020204" pitchFamily="34" charset="0"/>
                        </a:rPr>
                        <a:t>Range (Ward)</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200" b="0">
                          <a:effectLst/>
                          <a:latin typeface="Arial" panose="020B0604020202020204" pitchFamily="34" charset="0"/>
                          <a:cs typeface="Arial" panose="020B0604020202020204" pitchFamily="34" charset="0"/>
                        </a:rPr>
                        <a:t>Range (Ward)</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67122271"/>
                  </a:ext>
                </a:extLst>
              </a:tr>
              <a:tr h="214295">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IMD Score</a:t>
                      </a: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21.7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17.2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3.7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37.6 (</a:t>
                      </a:r>
                      <a:r>
                        <a:rPr lang="en-GB" sz="1200" err="1">
                          <a:effectLst/>
                          <a:latin typeface="Arial" panose="020B0604020202020204" pitchFamily="34" charset="0"/>
                          <a:cs typeface="Arial" panose="020B0604020202020204" pitchFamily="34" charset="0"/>
                        </a:rPr>
                        <a:t>Harlescott</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204446882"/>
                  </a:ext>
                </a:extLst>
              </a:tr>
              <a:tr h="244319">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Life expectancy at birth, (Male)</a:t>
                      </a:r>
                      <a:endParaRPr lang="en-GB"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79.7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80.5</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75.3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85.8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7496679"/>
                  </a:ext>
                </a:extLst>
              </a:tr>
              <a:tr h="418482">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Life expectancy at birth, (Female)</a:t>
                      </a:r>
                      <a:endParaRPr lang="en-GB"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83.2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83.6</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79.5 (Tern)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89.6 (Clun)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00736813"/>
                  </a:ext>
                </a:extLst>
              </a:tr>
              <a:tr h="418482">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Deaths all causes, all ages, SMR</a:t>
                      </a:r>
                      <a:endParaRPr lang="en-GB"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96.7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65.4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145 (</a:t>
                      </a:r>
                      <a:r>
                        <a:rPr lang="en-GB" sz="1200" err="1">
                          <a:effectLst/>
                          <a:latin typeface="Arial" panose="020B0604020202020204" pitchFamily="34" charset="0"/>
                          <a:cs typeface="Arial" panose="020B0604020202020204" pitchFamily="34" charset="0"/>
                        </a:rPr>
                        <a:t>Worfield</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34610464"/>
                  </a:ext>
                </a:extLst>
              </a:tr>
              <a:tr h="418482">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Deaths all causes, under 75, SMR</a:t>
                      </a:r>
                      <a:endParaRPr lang="en-GB"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89.7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55.2 (Clun)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149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33735041"/>
                  </a:ext>
                </a:extLst>
              </a:tr>
              <a:tr h="438979">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Preventable deaths, under 75, SMR</a:t>
                      </a:r>
                      <a:endParaRPr lang="en-GB"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85.7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48.2 (</a:t>
                      </a:r>
                      <a:r>
                        <a:rPr lang="en-GB" sz="1200" err="1">
                          <a:effectLst/>
                          <a:latin typeface="Arial" panose="020B0604020202020204" pitchFamily="34" charset="0"/>
                          <a:cs typeface="Arial" panose="020B0604020202020204" pitchFamily="34" charset="0"/>
                        </a:rPr>
                        <a:t>Corvedale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160.6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80785499"/>
                  </a:ext>
                </a:extLst>
              </a:tr>
            </a:tbl>
          </a:graphicData>
        </a:graphic>
      </p:graphicFrame>
      <p:graphicFrame>
        <p:nvGraphicFramePr>
          <p:cNvPr id="9" name="Table 8">
            <a:extLst>
              <a:ext uri="{FF2B5EF4-FFF2-40B4-BE49-F238E27FC236}">
                <a16:creationId xmlns:a16="http://schemas.microsoft.com/office/drawing/2014/main" id="{DBE16929-041C-4262-BF42-D5D875E12261}"/>
              </a:ext>
            </a:extLst>
          </p:cNvPr>
          <p:cNvGraphicFramePr>
            <a:graphicFrameLocks noGrp="1"/>
          </p:cNvGraphicFramePr>
          <p:nvPr>
            <p:extLst>
              <p:ext uri="{D42A27DB-BD31-4B8C-83A1-F6EECF244321}">
                <p14:modId xmlns:p14="http://schemas.microsoft.com/office/powerpoint/2010/main" val="2847148360"/>
              </p:ext>
            </p:extLst>
          </p:nvPr>
        </p:nvGraphicFramePr>
        <p:xfrm>
          <a:off x="404326" y="4330633"/>
          <a:ext cx="5691674" cy="1295524"/>
        </p:xfrm>
        <a:graphic>
          <a:graphicData uri="http://schemas.openxmlformats.org/drawingml/2006/table">
            <a:tbl>
              <a:tblPr firstRow="1" firstCol="1" bandRow="1">
                <a:tableStyleId>{5C22544A-7EE6-4342-B048-85BDC9FD1C3A}</a:tableStyleId>
              </a:tblPr>
              <a:tblGrid>
                <a:gridCol w="3350537">
                  <a:extLst>
                    <a:ext uri="{9D8B030D-6E8A-4147-A177-3AD203B41FA5}">
                      <a16:colId xmlns:a16="http://schemas.microsoft.com/office/drawing/2014/main" val="3062242064"/>
                    </a:ext>
                  </a:extLst>
                </a:gridCol>
                <a:gridCol w="1290014">
                  <a:extLst>
                    <a:ext uri="{9D8B030D-6E8A-4147-A177-3AD203B41FA5}">
                      <a16:colId xmlns:a16="http://schemas.microsoft.com/office/drawing/2014/main" val="816310402"/>
                    </a:ext>
                  </a:extLst>
                </a:gridCol>
                <a:gridCol w="1051123">
                  <a:extLst>
                    <a:ext uri="{9D8B030D-6E8A-4147-A177-3AD203B41FA5}">
                      <a16:colId xmlns:a16="http://schemas.microsoft.com/office/drawing/2014/main" val="3064950072"/>
                    </a:ext>
                  </a:extLst>
                </a:gridCol>
              </a:tblGrid>
              <a:tr h="448688">
                <a:tc>
                  <a:txBody>
                    <a:bodyPr/>
                    <a:lstStyle/>
                    <a:p>
                      <a:pPr algn="l">
                        <a:lnSpc>
                          <a:spcPct val="107000"/>
                        </a:lnSpc>
                        <a:spcAft>
                          <a:spcPts val="800"/>
                        </a:spcAft>
                      </a:pPr>
                      <a:r>
                        <a:rPr lang="en-GB" sz="1400" b="0">
                          <a:effectLst/>
                          <a:latin typeface="Arial" panose="020B0604020202020204" pitchFamily="34" charset="0"/>
                          <a:cs typeface="Arial" panose="020B0604020202020204" pitchFamily="34" charset="0"/>
                        </a:rPr>
                        <a:t>Indicator </a:t>
                      </a:r>
                      <a:endParaRPr lang="en-GB"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b="0">
                          <a:effectLst/>
                          <a:latin typeface="Arial" panose="020B0604020202020204" pitchFamily="34" charset="0"/>
                          <a:cs typeface="Arial" panose="020B0604020202020204" pitchFamily="34" charset="0"/>
                        </a:rPr>
                        <a:t>Shropshire</a:t>
                      </a:r>
                      <a:endParaRPr lang="en-GB"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b="0">
                          <a:effectLst/>
                          <a:latin typeface="Arial" panose="020B0604020202020204" pitchFamily="34" charset="0"/>
                          <a:cs typeface="Arial" panose="020B0604020202020204" pitchFamily="34" charset="0"/>
                        </a:rPr>
                        <a:t>England</a:t>
                      </a:r>
                      <a:endParaRPr lang="en-GB" sz="800" b="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31002"/>
                  </a:ext>
                </a:extLst>
              </a:tr>
              <a:tr h="0">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Healthy Life Expectancy (HLE) Males</a:t>
                      </a: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62.8</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63.1</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71461960"/>
                  </a:ext>
                </a:extLst>
              </a:tr>
              <a:tr h="0">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Inequality in HLE Males</a:t>
                      </a:r>
                      <a:endParaRPr lang="en-GB"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5.5</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9.7</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7086878"/>
                  </a:ext>
                </a:extLst>
              </a:tr>
              <a:tr h="0">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HLE Females</a:t>
                      </a: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67.1</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63.9</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07511430"/>
                  </a:ext>
                </a:extLst>
              </a:tr>
              <a:tr h="0">
                <a:tc>
                  <a:txBody>
                    <a:bodyPr/>
                    <a:lstStyle/>
                    <a:p>
                      <a:pPr>
                        <a:lnSpc>
                          <a:spcPct val="107000"/>
                        </a:lnSpc>
                        <a:spcAft>
                          <a:spcPts val="800"/>
                        </a:spcAft>
                      </a:pPr>
                      <a:r>
                        <a:rPr lang="en-GB" sz="1400" b="0">
                          <a:effectLst/>
                          <a:latin typeface="Arial" panose="020B0604020202020204" pitchFamily="34" charset="0"/>
                          <a:cs typeface="Arial" panose="020B0604020202020204" pitchFamily="34" charset="0"/>
                        </a:rPr>
                        <a:t>Inequality in HLE Females</a:t>
                      </a:r>
                      <a:endParaRPr lang="en-GB"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3.5</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800"/>
                        </a:spcAft>
                      </a:pPr>
                      <a:r>
                        <a:rPr lang="en-GB" sz="1200" b="0">
                          <a:effectLst/>
                          <a:latin typeface="Arial" panose="020B0604020202020204" pitchFamily="34" charset="0"/>
                          <a:cs typeface="Arial" panose="020B0604020202020204" pitchFamily="34" charset="0"/>
                        </a:rPr>
                        <a:t>7.9</a:t>
                      </a:r>
                      <a:endParaRPr lang="en-GB"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37597452"/>
                  </a:ext>
                </a:extLst>
              </a:tr>
            </a:tbl>
          </a:graphicData>
        </a:graphic>
      </p:graphicFrame>
      <p:graphicFrame>
        <p:nvGraphicFramePr>
          <p:cNvPr id="10" name="Table 9">
            <a:extLst>
              <a:ext uri="{FF2B5EF4-FFF2-40B4-BE49-F238E27FC236}">
                <a16:creationId xmlns:a16="http://schemas.microsoft.com/office/drawing/2014/main" id="{C72EC62D-3F7D-40AC-8A38-A800A3B0B6FE}"/>
              </a:ext>
            </a:extLst>
          </p:cNvPr>
          <p:cNvGraphicFramePr>
            <a:graphicFrameLocks noGrp="1"/>
          </p:cNvGraphicFramePr>
          <p:nvPr>
            <p:extLst>
              <p:ext uri="{D42A27DB-BD31-4B8C-83A1-F6EECF244321}">
                <p14:modId xmlns:p14="http://schemas.microsoft.com/office/powerpoint/2010/main" val="1712072563"/>
              </p:ext>
            </p:extLst>
          </p:nvPr>
        </p:nvGraphicFramePr>
        <p:xfrm>
          <a:off x="6268803" y="4419120"/>
          <a:ext cx="5580385" cy="963213"/>
        </p:xfrm>
        <a:graphic>
          <a:graphicData uri="http://schemas.openxmlformats.org/drawingml/2006/table">
            <a:tbl>
              <a:tblPr firstRow="1" bandRow="1">
                <a:tableStyleId>{5C22544A-7EE6-4342-B048-85BDC9FD1C3A}</a:tableStyleId>
              </a:tblPr>
              <a:tblGrid>
                <a:gridCol w="2557093">
                  <a:extLst>
                    <a:ext uri="{9D8B030D-6E8A-4147-A177-3AD203B41FA5}">
                      <a16:colId xmlns:a16="http://schemas.microsoft.com/office/drawing/2014/main" val="3293760553"/>
                    </a:ext>
                  </a:extLst>
                </a:gridCol>
                <a:gridCol w="1400313">
                  <a:extLst>
                    <a:ext uri="{9D8B030D-6E8A-4147-A177-3AD203B41FA5}">
                      <a16:colId xmlns:a16="http://schemas.microsoft.com/office/drawing/2014/main" val="2041512708"/>
                    </a:ext>
                  </a:extLst>
                </a:gridCol>
                <a:gridCol w="1622979">
                  <a:extLst>
                    <a:ext uri="{9D8B030D-6E8A-4147-A177-3AD203B41FA5}">
                      <a16:colId xmlns:a16="http://schemas.microsoft.com/office/drawing/2014/main" val="296585154"/>
                    </a:ext>
                  </a:extLst>
                </a:gridCol>
              </a:tblGrid>
              <a:tr h="301172">
                <a:tc>
                  <a:txBody>
                    <a:bodyPr/>
                    <a:lstStyle/>
                    <a:p>
                      <a:pPr algn="ctr"/>
                      <a:r>
                        <a:rPr lang="en-GB" sz="1400">
                          <a:latin typeface="Arial" panose="020B0604020202020204" pitchFamily="34" charset="0"/>
                          <a:cs typeface="Arial" panose="020B0604020202020204" pitchFamily="34" charset="0"/>
                        </a:rPr>
                        <a:t>Area</a:t>
                      </a:r>
                    </a:p>
                  </a:txBody>
                  <a:tcPr marL="91451" marR="91451" marT="45700" marB="45700"/>
                </a:tc>
                <a:tc>
                  <a:txBody>
                    <a:bodyPr/>
                    <a:lstStyle/>
                    <a:p>
                      <a:pPr algn="ctr"/>
                      <a:r>
                        <a:rPr lang="en-GB" sz="1400">
                          <a:latin typeface="Arial" panose="020B0604020202020204" pitchFamily="34" charset="0"/>
                          <a:cs typeface="Arial" panose="020B0604020202020204" pitchFamily="34" charset="0"/>
                        </a:rPr>
                        <a:t>Oswestry</a:t>
                      </a:r>
                    </a:p>
                  </a:txBody>
                  <a:tcPr marL="91451" marR="91451" marT="45700" marB="45700"/>
                </a:tc>
                <a:tc>
                  <a:txBody>
                    <a:bodyPr/>
                    <a:lstStyle/>
                    <a:p>
                      <a:pPr algn="ctr"/>
                      <a:r>
                        <a:rPr lang="en-GB" sz="1400">
                          <a:latin typeface="Arial" panose="020B0604020202020204" pitchFamily="34" charset="0"/>
                          <a:cs typeface="Arial" panose="020B0604020202020204" pitchFamily="34" charset="0"/>
                        </a:rPr>
                        <a:t>Shrewsbury</a:t>
                      </a:r>
                    </a:p>
                  </a:txBody>
                  <a:tcPr marL="91451" marR="91451" marT="45700" marB="45700"/>
                </a:tc>
                <a:extLst>
                  <a:ext uri="{0D108BD9-81ED-4DB2-BD59-A6C34878D82A}">
                    <a16:rowId xmlns:a16="http://schemas.microsoft.com/office/drawing/2014/main" val="3629531450"/>
                  </a:ext>
                </a:extLst>
              </a:tr>
              <a:tr h="3011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Healthy Life Expectancy</a:t>
                      </a:r>
                    </a:p>
                  </a:txBody>
                  <a:tcPr marL="91451" marR="91451" marT="45700" marB="45700"/>
                </a:tc>
                <a:tc>
                  <a:txBody>
                    <a:bodyPr/>
                    <a:lstStyle/>
                    <a:p>
                      <a:pPr algn="ctr"/>
                      <a:r>
                        <a:rPr lang="en-GB" sz="1400">
                          <a:latin typeface="Arial" panose="020B0604020202020204" pitchFamily="34" charset="0"/>
                          <a:cs typeface="Arial" panose="020B0604020202020204" pitchFamily="34" charset="0"/>
                        </a:rPr>
                        <a:t>66.1 years</a:t>
                      </a:r>
                    </a:p>
                  </a:txBody>
                  <a:tcPr marL="91451" marR="91451" marT="45700" marB="45700"/>
                </a:tc>
                <a:tc>
                  <a:txBody>
                    <a:bodyPr/>
                    <a:lstStyle/>
                    <a:p>
                      <a:pPr algn="ctr"/>
                      <a:r>
                        <a:rPr lang="en-GB" sz="1400">
                          <a:latin typeface="Arial" panose="020B0604020202020204" pitchFamily="34" charset="0"/>
                          <a:cs typeface="Arial" panose="020B0604020202020204" pitchFamily="34" charset="0"/>
                        </a:rPr>
                        <a:t>72.7 years</a:t>
                      </a:r>
                    </a:p>
                  </a:txBody>
                  <a:tcPr marL="91451" marR="91451" marT="45700" marB="45700"/>
                </a:tc>
                <a:extLst>
                  <a:ext uri="{0D108BD9-81ED-4DB2-BD59-A6C34878D82A}">
                    <a16:rowId xmlns:a16="http://schemas.microsoft.com/office/drawing/2014/main" val="2518987255"/>
                  </a:ext>
                </a:extLst>
              </a:tr>
              <a:tr h="35369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Life Expectancy</a:t>
                      </a:r>
                    </a:p>
                  </a:txBody>
                  <a:tcPr marL="91451" marR="91451" marT="45700" marB="45700"/>
                </a:tc>
                <a:tc>
                  <a:txBody>
                    <a:bodyPr/>
                    <a:lstStyle/>
                    <a:p>
                      <a:pPr algn="ctr"/>
                      <a:r>
                        <a:rPr lang="en-GB" sz="1400">
                          <a:latin typeface="Arial" panose="020B0604020202020204" pitchFamily="34" charset="0"/>
                          <a:cs typeface="Arial" panose="020B0604020202020204" pitchFamily="34" charset="0"/>
                        </a:rPr>
                        <a:t>82.1 years</a:t>
                      </a:r>
                    </a:p>
                  </a:txBody>
                  <a:tcPr marL="91451" marR="91451" marT="45700" marB="45700"/>
                </a:tc>
                <a:tc>
                  <a:txBody>
                    <a:bodyPr/>
                    <a:lstStyle/>
                    <a:p>
                      <a:pPr algn="ctr"/>
                      <a:r>
                        <a:rPr lang="en-GB" sz="1400">
                          <a:latin typeface="Arial" panose="020B0604020202020204" pitchFamily="34" charset="0"/>
                          <a:cs typeface="Arial" panose="020B0604020202020204" pitchFamily="34" charset="0"/>
                        </a:rPr>
                        <a:t>84.4 years</a:t>
                      </a:r>
                    </a:p>
                  </a:txBody>
                  <a:tcPr marL="91451" marR="91451" marT="45700" marB="45700"/>
                </a:tc>
                <a:extLst>
                  <a:ext uri="{0D108BD9-81ED-4DB2-BD59-A6C34878D82A}">
                    <a16:rowId xmlns:a16="http://schemas.microsoft.com/office/drawing/2014/main" val="403453957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C585AA8-DA92-4251-9B75-E4D575537209}"/>
              </a:ext>
            </a:extLst>
          </p:cNvPr>
          <p:cNvSpPr txBox="1">
            <a:spLocks noChangeArrowheads="1"/>
          </p:cNvSpPr>
          <p:nvPr/>
        </p:nvSpPr>
        <p:spPr bwMode="auto">
          <a:xfrm>
            <a:off x="179612" y="1227517"/>
            <a:ext cx="6671034" cy="277268"/>
          </a:xfrm>
          <a:prstGeom prst="rect">
            <a:avLst/>
          </a:prstGeom>
          <a:solidFill>
            <a:srgbClr val="FFFFFF"/>
          </a:solidFill>
          <a:ln w="9525">
            <a:solidFill>
              <a:srgbClr val="000000"/>
            </a:solidFill>
            <a:miter lim="800000"/>
            <a:headEnd/>
            <a:tailEnd/>
          </a:ln>
        </p:spPr>
        <p:txBody>
          <a:bodyPr rot="0" vert="horz" wrap="square" lIns="68580" tIns="34290" rIns="68580" bIns="34290" rtlCol="0" anchor="t" anchorCtr="0">
            <a:noAutofit/>
          </a:bodyPr>
          <a:lstStyle>
            <a:lvl1pPr algn="l" defTabSz="914400" rtl="0" eaLnBrk="1" latinLnBrk="0" hangingPunct="1">
              <a:lnSpc>
                <a:spcPct val="90000"/>
              </a:lnSpc>
              <a:spcBef>
                <a:spcPct val="0"/>
              </a:spcBef>
              <a:buNone/>
              <a:defRPr sz="3800" b="1" kern="1200">
                <a:solidFill>
                  <a:srgbClr val="0087CA"/>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7000"/>
              </a:lnSpc>
              <a:spcBef>
                <a:spcPct val="0"/>
              </a:spcBef>
              <a:spcAft>
                <a:spcPts val="600"/>
              </a:spcAft>
              <a:buClrTx/>
              <a:buSzTx/>
              <a:buFontTx/>
              <a:buNone/>
              <a:tabLst/>
              <a:defRPr/>
            </a:pPr>
            <a:r>
              <a:rPr kumimoji="0" lang="en-GB" sz="1200" b="1" i="0" u="none" strike="noStrike" kern="1200" cap="none" spc="0" normalizeH="0" baseline="0" noProof="0">
                <a:ln>
                  <a:noFill/>
                </a:ln>
                <a:solidFill>
                  <a:srgbClr val="CC99FF"/>
                </a:solidFill>
                <a:effectLst/>
                <a:uLnTx/>
                <a:uFillTx/>
                <a:latin typeface="Arial" panose="020B0604020202020204" pitchFamily="34" charset="0"/>
                <a:ea typeface="Calibri" panose="020F0502020204030204" pitchFamily="34" charset="0"/>
                <a:cs typeface="Times New Roman" panose="02020603050405020304" pitchFamily="18" charset="0"/>
              </a:rPr>
              <a:t>Understanding and Addressing Inequalities – taking a preventative approach</a:t>
            </a:r>
            <a:endParaRPr kumimoji="0" lang="en-GB" sz="1200" b="1" i="0" u="none" strike="noStrike" kern="1200" cap="none" spc="0" normalizeH="0" baseline="0" noProof="0">
              <a:ln>
                <a:noFill/>
              </a:ln>
              <a:solidFill>
                <a:srgbClr val="0087CA"/>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4AE1ACF-0672-4A25-A843-D75F453846D7}"/>
              </a:ext>
            </a:extLst>
          </p:cNvPr>
          <p:cNvPicPr/>
          <p:nvPr/>
        </p:nvPicPr>
        <p:blipFill rotWithShape="1">
          <a:blip r:embed="rId2" cstate="print">
            <a:extLst>
              <a:ext uri="{28A0092B-C50C-407E-A947-70E740481C1C}">
                <a14:useLocalDpi xmlns:a14="http://schemas.microsoft.com/office/drawing/2010/main" val="0"/>
              </a:ext>
            </a:extLst>
          </a:blip>
          <a:srcRect l="962" r="2" b="1"/>
          <a:stretch/>
        </p:blipFill>
        <p:spPr>
          <a:xfrm>
            <a:off x="351036" y="1558058"/>
            <a:ext cx="6216912" cy="4368984"/>
          </a:xfrm>
          <a:prstGeom prst="rect">
            <a:avLst/>
          </a:prstGeom>
        </p:spPr>
      </p:pic>
      <p:sp>
        <p:nvSpPr>
          <p:cNvPr id="6" name="Text Box 2">
            <a:extLst>
              <a:ext uri="{FF2B5EF4-FFF2-40B4-BE49-F238E27FC236}">
                <a16:creationId xmlns:a16="http://schemas.microsoft.com/office/drawing/2014/main" id="{7BF8E42C-6AD3-45EA-8F44-5A515393BEFE}"/>
              </a:ext>
            </a:extLst>
          </p:cNvPr>
          <p:cNvSpPr txBox="1">
            <a:spLocks noChangeArrowheads="1"/>
          </p:cNvSpPr>
          <p:nvPr/>
        </p:nvSpPr>
        <p:spPr bwMode="auto">
          <a:xfrm>
            <a:off x="351036" y="5980315"/>
            <a:ext cx="6216912" cy="476469"/>
          </a:xfrm>
          <a:prstGeom prst="rect">
            <a:avLst/>
          </a:prstGeom>
          <a:solidFill>
            <a:schemeClr val="accent4">
              <a:lumMod val="75000"/>
            </a:schemeClr>
          </a:solidFill>
          <a:ln w="9525">
            <a:solidFill>
              <a:srgbClr val="000000"/>
            </a:solidFill>
            <a:miter lim="800000"/>
            <a:headEnd/>
            <a:tailEnd/>
          </a:ln>
        </p:spPr>
        <p:txBody>
          <a:bodyPr rot="0" vert="horz" wrap="square" lIns="68580" tIns="34290" rIns="68580" bIns="34290" anchor="t" anchorCtr="0">
            <a:no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GB" sz="1200" b="1" i="0" u="none" strike="noStrike" kern="1200" cap="none" spc="0" normalizeH="0" baseline="0" noProof="0">
                <a:ln>
                  <a:noFill/>
                </a:ln>
                <a:effectLst/>
                <a:uLnTx/>
                <a:uFillTx/>
                <a:latin typeface="Arial" panose="020B0604020202020204" pitchFamily="34" charset="0"/>
                <a:ea typeface="Calibri" panose="020F0502020204030204" pitchFamily="34" charset="0"/>
                <a:cs typeface="Times New Roman" panose="02020603050405020304" pitchFamily="18" charset="0"/>
              </a:rPr>
              <a:t>Understanding our Population Health/Population Health Management (Insight/JSNA)</a:t>
            </a:r>
            <a:endParaRPr kumimoji="0" lang="en-GB" sz="12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06CA1432-B91A-49B1-A25A-D6CC40EF6FFB}"/>
              </a:ext>
            </a:extLst>
          </p:cNvPr>
          <p:cNvSpPr txBox="1">
            <a:spLocks noChangeArrowheads="1"/>
          </p:cNvSpPr>
          <p:nvPr/>
        </p:nvSpPr>
        <p:spPr bwMode="auto">
          <a:xfrm>
            <a:off x="2695344" y="3669719"/>
            <a:ext cx="1486147" cy="318234"/>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GB" sz="1200" b="1" i="0" u="none" strike="noStrike" kern="1200" cap="none" spc="0" normalizeH="0" baseline="0" noProof="0">
                <a:ln>
                  <a:noFill/>
                </a:ln>
                <a:solidFill>
                  <a:srgbClr val="CC99FF"/>
                </a:solidFill>
                <a:effectLst/>
                <a:uLnTx/>
                <a:uFillTx/>
                <a:latin typeface="Arial" panose="020B0604020202020204" pitchFamily="34" charset="0"/>
                <a:ea typeface="Calibri" panose="020F0502020204030204" pitchFamily="34" charset="0"/>
                <a:cs typeface="Times New Roman" panose="02020603050405020304" pitchFamily="18" charset="0"/>
              </a:rPr>
              <a:t>Health Protection</a:t>
            </a: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Shape 376">
            <a:extLst>
              <a:ext uri="{FF2B5EF4-FFF2-40B4-BE49-F238E27FC236}">
                <a16:creationId xmlns:a16="http://schemas.microsoft.com/office/drawing/2014/main" id="{5AE57F0E-4503-4BE5-A392-A1CEC28C44DD}"/>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l="3802" r="4099"/>
          <a:stretch>
            <a:fillRect/>
          </a:stretch>
        </p:blipFill>
        <p:spPr bwMode="auto">
          <a:xfrm>
            <a:off x="7064188" y="1947891"/>
            <a:ext cx="4482700" cy="358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6C722FF-1780-4506-B665-218F5F0DD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6218" y="214950"/>
            <a:ext cx="1436249" cy="122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1F9DE441-92B2-4E5B-9457-7381DF82AC10}"/>
              </a:ext>
            </a:extLst>
          </p:cNvPr>
          <p:cNvSpPr>
            <a:spLocks noGrp="1"/>
          </p:cNvSpPr>
          <p:nvPr>
            <p:ph type="title"/>
          </p:nvPr>
        </p:nvSpPr>
        <p:spPr>
          <a:xfrm>
            <a:off x="351036" y="251287"/>
            <a:ext cx="10515600" cy="634049"/>
          </a:xfrm>
        </p:spPr>
        <p:txBody>
          <a:bodyPr>
            <a:normAutofit fontScale="90000"/>
          </a:bodyPr>
          <a:lstStyle/>
          <a:p>
            <a:r>
              <a:rPr lang="en-GB"/>
              <a:t>What makes us healthy?</a:t>
            </a:r>
          </a:p>
        </p:txBody>
      </p:sp>
    </p:spTree>
    <p:extLst>
      <p:ext uri="{BB962C8B-B14F-4D97-AF65-F5344CB8AC3E}">
        <p14:creationId xmlns:p14="http://schemas.microsoft.com/office/powerpoint/2010/main" val="324527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B4E582B2-E627-4F0E-9E18-9DF9E6E82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4788868"/>
            <a:ext cx="11937098" cy="2023462"/>
          </a:xfrm>
          <a:prstGeom prst="rect">
            <a:avLst/>
          </a:prstGeom>
        </p:spPr>
      </p:pic>
      <p:sp>
        <p:nvSpPr>
          <p:cNvPr id="202" name="Google Shape;202;p31"/>
          <p:cNvSpPr txBox="1">
            <a:spLocks noGrp="1"/>
          </p:cNvSpPr>
          <p:nvPr>
            <p:ph type="body" idx="1"/>
          </p:nvPr>
        </p:nvSpPr>
        <p:spPr>
          <a:xfrm>
            <a:off x="572277" y="1238170"/>
            <a:ext cx="11174964" cy="4526100"/>
          </a:xfrm>
          <a:prstGeom prst="rect">
            <a:avLst/>
          </a:prstGeom>
          <a:noFill/>
          <a:ln>
            <a:noFill/>
          </a:ln>
        </p:spPr>
        <p:txBody>
          <a:bodyPr spcFirstLastPara="1" vert="horz" wrap="square" lIns="91425" tIns="45700" rIns="91425" bIns="45700" rtlCol="0" anchor="t" anchorCtr="0">
            <a:noAutofit/>
          </a:bodyPr>
          <a:lstStyle/>
          <a:p>
            <a:pPr marL="228600" indent="-228600" hangingPunct="0"/>
            <a:r>
              <a:rPr lang="en-GB" sz="1800">
                <a:ea typeface="Times New Roman" panose="02020603050405020304" pitchFamily="18" charset="0"/>
                <a:cs typeface="Times New Roman"/>
              </a:rPr>
              <a:t>Local Authorities and CCGs (now ICS) have a legal Statutory Duty to undertake a Joint Strategic Needs Assessment (JSNA), through the health and wellbeing board. </a:t>
            </a:r>
            <a:endParaRPr lang="en-US"/>
          </a:p>
          <a:p>
            <a:pPr marL="228600" indent="-228600" hangingPunct="0"/>
            <a:r>
              <a:rPr lang="en-GB" sz="1800">
                <a:ea typeface="Times New Roman" panose="02020603050405020304" pitchFamily="18" charset="0"/>
                <a:cs typeface="Times New Roman" panose="02020603050405020304" pitchFamily="18" charset="0"/>
              </a:rPr>
              <a:t>The JSNA seeks to identify </a:t>
            </a:r>
            <a:r>
              <a:rPr lang="en-GB" sz="1800" b="1">
                <a:ea typeface="Times New Roman" panose="02020603050405020304" pitchFamily="18" charset="0"/>
                <a:cs typeface="Times New Roman" panose="02020603050405020304" pitchFamily="18" charset="0"/>
              </a:rPr>
              <a:t>current</a:t>
            </a:r>
            <a:r>
              <a:rPr lang="en-GB" sz="1800">
                <a:ea typeface="Times New Roman" panose="02020603050405020304" pitchFamily="18" charset="0"/>
                <a:cs typeface="Times New Roman" panose="02020603050405020304" pitchFamily="18" charset="0"/>
              </a:rPr>
              <a:t> and </a:t>
            </a:r>
            <a:r>
              <a:rPr lang="en-GB" sz="1800" b="1">
                <a:ea typeface="Times New Roman" panose="02020603050405020304" pitchFamily="18" charset="0"/>
                <a:cs typeface="Times New Roman" panose="02020603050405020304" pitchFamily="18" charset="0"/>
              </a:rPr>
              <a:t>future health and wellbeing </a:t>
            </a:r>
            <a:r>
              <a:rPr lang="en-GB" sz="1800">
                <a:ea typeface="Times New Roman" panose="02020603050405020304" pitchFamily="18" charset="0"/>
                <a:cs typeface="Times New Roman" panose="02020603050405020304" pitchFamily="18" charset="0"/>
              </a:rPr>
              <a:t>needs in the local population and identify strategic </a:t>
            </a:r>
            <a:r>
              <a:rPr lang="en-GB" sz="1800" b="1">
                <a:ea typeface="Times New Roman" panose="02020603050405020304" pitchFamily="18" charset="0"/>
                <a:cs typeface="Times New Roman" panose="02020603050405020304" pitchFamily="18" charset="0"/>
              </a:rPr>
              <a:t>priorities </a:t>
            </a:r>
            <a:r>
              <a:rPr lang="en-GB" sz="1800">
                <a:ea typeface="Times New Roman" panose="02020603050405020304" pitchFamily="18" charset="0"/>
                <a:cs typeface="Times New Roman" panose="02020603050405020304" pitchFamily="18" charset="0"/>
              </a:rPr>
              <a:t>to inform commissioning of services based on those needs.  </a:t>
            </a:r>
          </a:p>
          <a:p>
            <a:pPr marL="228600" indent="-228600" hangingPunct="0"/>
            <a:r>
              <a:rPr lang="en-GB" sz="1800">
                <a:ea typeface="Times New Roman" panose="02020603050405020304" pitchFamily="18" charset="0"/>
                <a:cs typeface="Times New Roman" panose="02020603050405020304" pitchFamily="18" charset="0"/>
              </a:rPr>
              <a:t>These priorities in turn inform the </a:t>
            </a:r>
            <a:r>
              <a:rPr lang="en-GB" sz="1800" b="1">
                <a:ea typeface="Times New Roman" panose="02020603050405020304" pitchFamily="18" charset="0"/>
                <a:cs typeface="Times New Roman" panose="02020603050405020304" pitchFamily="18" charset="0"/>
              </a:rPr>
              <a:t>Health and Wellbeing Strategy </a:t>
            </a:r>
            <a:r>
              <a:rPr lang="en-GB" sz="1800">
                <a:ea typeface="Times New Roman" panose="02020603050405020304" pitchFamily="18" charset="0"/>
                <a:cs typeface="Times New Roman" panose="02020603050405020304" pitchFamily="18" charset="0"/>
              </a:rPr>
              <a:t>and </a:t>
            </a:r>
            <a:r>
              <a:rPr lang="en-GB" sz="1800" b="1">
                <a:ea typeface="Times New Roman" panose="02020603050405020304" pitchFamily="18" charset="0"/>
                <a:cs typeface="Times New Roman" panose="02020603050405020304" pitchFamily="18" charset="0"/>
              </a:rPr>
              <a:t>Integrated Care Strategy</a:t>
            </a:r>
            <a:r>
              <a:rPr lang="en-GB" sz="1800">
                <a:ea typeface="Times New Roman" panose="02020603050405020304" pitchFamily="18" charset="0"/>
                <a:cs typeface="Times New Roman" panose="02020603050405020304" pitchFamily="18" charset="0"/>
              </a:rPr>
              <a:t>, key documents as a basis for commissioning health and social care services in the local area. </a:t>
            </a:r>
          </a:p>
          <a:p>
            <a:pPr marL="228600" indent="-228600" hangingPunct="0"/>
            <a:r>
              <a:rPr lang="en-GB" sz="1800">
                <a:ea typeface="Times New Roman" panose="02020603050405020304" pitchFamily="18" charset="0"/>
                <a:cs typeface="Times New Roman" panose="02020603050405020304" pitchFamily="18" charset="0"/>
              </a:rPr>
              <a:t>The JSNA aims to achieve the following through an evidence base and consultation:</a:t>
            </a:r>
          </a:p>
          <a:p>
            <a:pPr marL="800100" lvl="1" indent="-342900" hangingPunct="0">
              <a:buFont typeface="Symbol" panose="05050102010706020507" pitchFamily="18" charset="2"/>
              <a:buChar char=""/>
            </a:pPr>
            <a:r>
              <a:rPr lang="en-GB" sz="1800">
                <a:solidFill>
                  <a:schemeClr val="dk1"/>
                </a:solidFill>
                <a:latin typeface="Calibri"/>
                <a:ea typeface="Calibri"/>
                <a:cs typeface="Calibri"/>
                <a:sym typeface="Calibri"/>
              </a:rPr>
              <a:t>Identify the health and wellbeing needs of the population;</a:t>
            </a:r>
            <a:endParaRPr lang="en-GB" sz="1800">
              <a:solidFill>
                <a:schemeClr val="dk1"/>
              </a:solidFill>
              <a:cs typeface="Calibri" panose="020F0502020204030204"/>
            </a:endParaRPr>
          </a:p>
          <a:p>
            <a:pPr marL="800100" lvl="1" indent="-342900" hangingPunct="0">
              <a:buFont typeface="Symbol" panose="05050102010706020507" pitchFamily="18" charset="2"/>
              <a:buChar char=""/>
            </a:pPr>
            <a:r>
              <a:rPr lang="en-GB" sz="1800">
                <a:solidFill>
                  <a:schemeClr val="dk1"/>
                </a:solidFill>
                <a:latin typeface="Calibri"/>
                <a:ea typeface="Calibri"/>
                <a:cs typeface="Calibri"/>
                <a:sym typeface="Calibri"/>
              </a:rPr>
              <a:t>Map the services/assets in </a:t>
            </a:r>
            <a:r>
              <a:rPr lang="en-GB" sz="1800"/>
              <a:t>the area</a:t>
            </a:r>
            <a:r>
              <a:rPr lang="en-GB" sz="1800">
                <a:solidFill>
                  <a:schemeClr val="dk1"/>
                </a:solidFill>
                <a:latin typeface="Calibri"/>
                <a:ea typeface="Calibri"/>
                <a:cs typeface="Calibri"/>
                <a:sym typeface="Calibri"/>
              </a:rPr>
              <a:t>; </a:t>
            </a:r>
          </a:p>
          <a:p>
            <a:pPr marL="800110" lvl="1" indent="-342904" hangingPunct="0">
              <a:buFont typeface="Symbol" panose="05050102010706020507" pitchFamily="18" charset="2"/>
              <a:buChar char=""/>
            </a:pPr>
            <a:r>
              <a:rPr lang="en-GB" sz="1800">
                <a:ea typeface="Times New Roman" panose="02020603050405020304" pitchFamily="18" charset="0"/>
                <a:cs typeface="Times New Roman"/>
              </a:rPr>
              <a:t>Define achievable improvements in health and wellbeing outcomes for the local community.</a:t>
            </a:r>
          </a:p>
          <a:p>
            <a:pPr marL="800100" lvl="1" indent="-342900" hangingPunct="0">
              <a:buFont typeface="Symbol" panose="05050102010706020507" pitchFamily="18" charset="2"/>
              <a:buChar char=""/>
            </a:pPr>
            <a:r>
              <a:rPr lang="en-GB" sz="1800">
                <a:ea typeface="Times New Roman" panose="02020603050405020304" pitchFamily="18" charset="0"/>
                <a:cs typeface="Times New Roman"/>
              </a:rPr>
              <a:t>Target services and resources where there is most need </a:t>
            </a:r>
            <a:endParaRPr lang="en-GB" sz="1800">
              <a:ea typeface="Times New Roman" panose="02020603050405020304" pitchFamily="18" charset="0"/>
              <a:cs typeface="Times New Roman" panose="02020603050405020304" pitchFamily="18" charset="0"/>
            </a:endParaRPr>
          </a:p>
          <a:p>
            <a:pPr marL="800100" lvl="1" indent="-342900" hangingPunct="0">
              <a:buFont typeface="Symbol" panose="05050102010706020507" pitchFamily="18" charset="2"/>
              <a:buChar char=""/>
            </a:pPr>
            <a:r>
              <a:rPr lang="en-GB" sz="1800">
                <a:ea typeface="Times New Roman" panose="02020603050405020304" pitchFamily="18" charset="0"/>
                <a:cs typeface="Times New Roman" panose="02020603050405020304" pitchFamily="18" charset="0"/>
              </a:rPr>
              <a:t>Support commissioners, stakeholders and communities to deliver better health and wellbeing outcomes for the local community by making </a:t>
            </a:r>
            <a:r>
              <a:rPr lang="en-GB" sz="1800">
                <a:cs typeface="Times New Roman" panose="02020603050405020304" pitchFamily="18" charset="0"/>
                <a:sym typeface="Calibri"/>
              </a:rPr>
              <a:t> recommendations for how services can be improved / redesigned to make sure they are being delivered to the people who need them most</a:t>
            </a:r>
            <a:r>
              <a:rPr lang="en-GB" sz="1401">
                <a:cs typeface="Times New Roman" panose="02020603050405020304" pitchFamily="18" charset="0"/>
                <a:sym typeface="Calibri"/>
              </a:rPr>
              <a:t>. </a:t>
            </a:r>
            <a:endParaRPr sz="1401">
              <a:cs typeface="Times New Roman" panose="02020603050405020304" pitchFamily="18" charset="0"/>
            </a:endParaRPr>
          </a:p>
          <a:p>
            <a:pPr marL="342900" indent="-139700">
              <a:spcBef>
                <a:spcPts val="640"/>
              </a:spcBef>
              <a:buClr>
                <a:schemeClr val="dk1"/>
              </a:buClr>
              <a:buSzPts val="3200"/>
              <a:buNone/>
            </a:pPr>
            <a:endParaRPr sz="3200">
              <a:solidFill>
                <a:schemeClr val="dk1"/>
              </a:solidFill>
              <a:latin typeface="Calibri"/>
              <a:ea typeface="Calibri"/>
              <a:cs typeface="Calibri"/>
              <a:sym typeface="Calibri"/>
            </a:endParaRPr>
          </a:p>
        </p:txBody>
      </p:sp>
      <p:sp>
        <p:nvSpPr>
          <p:cNvPr id="203" name="Google Shape;203;p31"/>
          <p:cNvSpPr/>
          <p:nvPr/>
        </p:nvSpPr>
        <p:spPr>
          <a:xfrm>
            <a:off x="292359" y="45670"/>
            <a:ext cx="9144000" cy="1192500"/>
          </a:xfrm>
          <a:prstGeom prst="rect">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a:spcBef>
                <a:spcPts val="800"/>
              </a:spcBef>
              <a:buClr>
                <a:schemeClr val="dk1"/>
              </a:buClr>
              <a:buSzPts val="1100"/>
            </a:pPr>
            <a:r>
              <a:rPr lang="en-GB" sz="3200">
                <a:latin typeface="Calibri"/>
                <a:ea typeface="Calibri"/>
                <a:cs typeface="Calibri"/>
                <a:sym typeface="Calibri"/>
              </a:rPr>
              <a:t>Joint Strategic Needs Assessment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ED654C69-7DA6-4725-A4FE-F19EA2B02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4788868"/>
            <a:ext cx="11937098" cy="2023462"/>
          </a:xfrm>
          <a:prstGeom prst="rect">
            <a:avLst/>
          </a:prstGeom>
        </p:spPr>
      </p:pic>
      <p:sp>
        <p:nvSpPr>
          <p:cNvPr id="210" name="Google Shape;210;p32"/>
          <p:cNvSpPr txBox="1">
            <a:spLocks noGrp="1"/>
          </p:cNvSpPr>
          <p:nvPr>
            <p:ph type="title"/>
          </p:nvPr>
        </p:nvSpPr>
        <p:spPr>
          <a:xfrm>
            <a:off x="388677" y="1814"/>
            <a:ext cx="10515600" cy="1325563"/>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lt1"/>
              </a:buClr>
              <a:buSzPts val="3000"/>
            </a:pPr>
            <a:r>
              <a:rPr lang="en-GB" sz="2800">
                <a:latin typeface="Calibri"/>
                <a:ea typeface="Calibri"/>
                <a:cs typeface="Calibri"/>
                <a:sym typeface="Calibri"/>
              </a:rPr>
              <a:t>Previously Shropshire JSNA priorities were thematic</a:t>
            </a:r>
            <a:endParaRPr sz="2800"/>
          </a:p>
        </p:txBody>
      </p:sp>
      <p:sp>
        <p:nvSpPr>
          <p:cNvPr id="2" name="Content Placeholder 1">
            <a:extLst>
              <a:ext uri="{FF2B5EF4-FFF2-40B4-BE49-F238E27FC236}">
                <a16:creationId xmlns:a16="http://schemas.microsoft.com/office/drawing/2014/main" id="{F438E9D3-21F0-44C5-B5D0-53ADAE6785A5}"/>
              </a:ext>
            </a:extLst>
          </p:cNvPr>
          <p:cNvSpPr>
            <a:spLocks noGrp="1"/>
          </p:cNvSpPr>
          <p:nvPr>
            <p:ph idx="1"/>
          </p:nvPr>
        </p:nvSpPr>
        <p:spPr>
          <a:xfrm>
            <a:off x="1676400" y="961768"/>
            <a:ext cx="10515600" cy="4351338"/>
          </a:xfrm>
        </p:spPr>
        <p:txBody>
          <a:bodyPr>
            <a:normAutofit fontScale="25000" lnSpcReduction="20000"/>
          </a:bodyPr>
          <a:lstStyle/>
          <a:p>
            <a:pPr marL="0" indent="0">
              <a:lnSpc>
                <a:spcPct val="120000"/>
              </a:lnSpc>
              <a:spcBef>
                <a:spcPts val="0"/>
              </a:spcBef>
              <a:buNone/>
            </a:pPr>
            <a:r>
              <a:rPr lang="en-US" sz="4000">
                <a:effectLst/>
                <a:latin typeface="Calibri" panose="020F0502020204030204" pitchFamily="34" charset="0"/>
                <a:ea typeface="Times New Roman" panose="02020603050405020304" pitchFamily="18" charset="0"/>
                <a:cs typeface="Times New Roman" panose="02020603050405020304" pitchFamily="18" charset="0"/>
              </a:rPr>
              <a:t>Strategic priorities in 2019 and 2020 are highlighted below:</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Starting well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Smoking in pregnancy and local maternity services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Child and adolescent mental health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Educational outcomes for vulnerable children and young people</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School Readiness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LD and Autism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Oral Health</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Living well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Alcohol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Healthy Weight including healthy eating, nutrition and Physical activity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Diabetes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Smoking Cessation</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Cardio-vascular Disease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Cancer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Road Traffic Collisions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Mental Health and Suicide Prevention</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Ageing well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Dementia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Falls and MSK ? Link to Physical Activity</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End of Life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Isolation</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err="1">
                <a:effectLst/>
                <a:latin typeface="Calibri" panose="020F0502020204030204" pitchFamily="34" charset="0"/>
                <a:ea typeface="Times New Roman" panose="02020603050405020304" pitchFamily="18" charset="0"/>
                <a:cs typeface="Times New Roman" panose="02020603050405020304" pitchFamily="18" charset="0"/>
              </a:rPr>
              <a:t>Carers</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Frailty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Vulnerable communities</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Youth Unemployment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Low Workplace Earnings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Food Poverty</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Homelessness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County Lines</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Domestic Abuse</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indent="457200">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Adverse Childhood Experiences </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Bef>
                <a:spcPts val="0"/>
              </a:spcBef>
            </a:pPr>
            <a:r>
              <a:rPr lang="en-US" sz="4000">
                <a:effectLst/>
                <a:latin typeface="Calibri" panose="020F0502020204030204" pitchFamily="34" charset="0"/>
                <a:ea typeface="Times New Roman" panose="02020603050405020304" pitchFamily="18" charset="0"/>
                <a:cs typeface="Times New Roman" panose="02020603050405020304" pitchFamily="18" charset="0"/>
              </a:rPr>
              <a:t>Wider Determinants</a:t>
            </a:r>
            <a:endParaRPr lang="en-GB" sz="4000">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p:txBody>
      </p:sp>
      <p:sp>
        <p:nvSpPr>
          <p:cNvPr id="211" name="Google Shape;211;p32"/>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7</a:t>
            </a:fld>
            <a:endParaRPr>
              <a:solidFill>
                <a:srgbClr val="888888"/>
              </a:solidFill>
              <a:latin typeface="Calibri"/>
              <a:ea typeface="Calibri"/>
              <a:cs typeface="Calibri"/>
              <a:sym typeface="Calibri"/>
            </a:endParaRPr>
          </a:p>
        </p:txBody>
      </p:sp>
      <p:sp>
        <p:nvSpPr>
          <p:cNvPr id="213" name="Google Shape;213;p32"/>
          <p:cNvSpPr/>
          <p:nvPr/>
        </p:nvSpPr>
        <p:spPr>
          <a:xfrm>
            <a:off x="9110894" y="442884"/>
            <a:ext cx="2692429" cy="4222155"/>
          </a:xfrm>
          <a:prstGeom prst="roundRect">
            <a:avLst>
              <a:gd name="adj" fmla="val 16667"/>
            </a:avLst>
          </a:prstGeom>
          <a:solidFill>
            <a:schemeClr val="bg1">
              <a:alpha val="49411"/>
            </a:schemeClr>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algn="ctr">
              <a:buClr>
                <a:schemeClr val="lt1"/>
              </a:buClr>
              <a:buSzPts val="2800"/>
            </a:pPr>
            <a:r>
              <a:rPr lang="en-GB" sz="2000">
                <a:latin typeface="Calibri"/>
                <a:ea typeface="Calibri"/>
                <a:cs typeface="Calibri"/>
                <a:sym typeface="Calibri"/>
              </a:rPr>
              <a:t>Needs assessments were/are produced for those priorities for which a demonstrable and imminent commissioning decision needed to be made.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33"/>
          <p:cNvSpPr txBox="1"/>
          <p:nvPr/>
        </p:nvSpPr>
        <p:spPr>
          <a:xfrm>
            <a:off x="1509668" y="792342"/>
            <a:ext cx="9008400" cy="4473900"/>
          </a:xfrm>
          <a:prstGeom prst="rect">
            <a:avLst/>
          </a:prstGeom>
          <a:noFill/>
          <a:ln>
            <a:noFill/>
          </a:ln>
        </p:spPr>
        <p:txBody>
          <a:bodyPr spcFirstLastPara="1" wrap="square" lIns="91425" tIns="91425" rIns="91425" bIns="91425" anchor="ctr" anchorCtr="0">
            <a:noAutofit/>
          </a:bodyPr>
          <a:lstStyle/>
          <a:p>
            <a:pPr marL="50800" algn="ctr"/>
            <a:r>
              <a:rPr lang="en-GB" sz="2600">
                <a:latin typeface="Calibri"/>
                <a:ea typeface="Calibri"/>
                <a:cs typeface="Calibri"/>
                <a:sym typeface="Calibri"/>
              </a:rPr>
              <a:t>Priorities place-based from 2019 onwards (delayed due to COVID), focusing on local places/ localities/communities.  Why?</a:t>
            </a:r>
          </a:p>
          <a:p>
            <a:pPr marL="50800" algn="ctr"/>
            <a:endParaRPr/>
          </a:p>
          <a:p>
            <a:pPr marL="457200" indent="-406400">
              <a:buClr>
                <a:srgbClr val="666666"/>
              </a:buClr>
              <a:buSzPts val="2800"/>
              <a:buFont typeface="Calibri"/>
              <a:buChar char="●"/>
            </a:pPr>
            <a:r>
              <a:rPr lang="en-GB" sz="2200">
                <a:latin typeface="Calibri"/>
                <a:ea typeface="Calibri"/>
                <a:cs typeface="Calibri"/>
                <a:sym typeface="Calibri"/>
              </a:rPr>
              <a:t>Common/shared and best available evidence base </a:t>
            </a:r>
            <a:endParaRPr sz="2200">
              <a:latin typeface="Calibri"/>
              <a:ea typeface="Calibri"/>
              <a:cs typeface="Calibri"/>
              <a:sym typeface="Calibri"/>
            </a:endParaRPr>
          </a:p>
          <a:p>
            <a:pPr marL="457200" indent="-406400">
              <a:buClr>
                <a:srgbClr val="666666"/>
              </a:buClr>
              <a:buSzPts val="2800"/>
              <a:buFont typeface="Calibri"/>
              <a:buChar char="●"/>
            </a:pPr>
            <a:r>
              <a:rPr lang="en-GB" sz="2200">
                <a:latin typeface="Calibri"/>
                <a:ea typeface="Calibri"/>
                <a:cs typeface="Calibri"/>
                <a:sym typeface="Calibri"/>
              </a:rPr>
              <a:t>Collectively understand the health and wellbeing needs of communities </a:t>
            </a:r>
          </a:p>
          <a:p>
            <a:pPr marL="457200" indent="-406400">
              <a:buClr>
                <a:srgbClr val="666666"/>
              </a:buClr>
              <a:buSzPts val="2800"/>
              <a:buFont typeface="Calibri"/>
              <a:buChar char="●"/>
            </a:pPr>
            <a:r>
              <a:rPr lang="en-GB" sz="2200">
                <a:latin typeface="Calibri"/>
                <a:ea typeface="Calibri"/>
                <a:cs typeface="Calibri"/>
                <a:sym typeface="Calibri"/>
              </a:rPr>
              <a:t>Understand the </a:t>
            </a:r>
            <a:r>
              <a:rPr lang="en-GB" sz="2600">
                <a:latin typeface="Calibri"/>
                <a:ea typeface="Calibri"/>
                <a:cs typeface="Calibri"/>
                <a:sym typeface="Calibri"/>
              </a:rPr>
              <a:t>unique</a:t>
            </a:r>
            <a:r>
              <a:rPr lang="en-GB" sz="2200">
                <a:latin typeface="Calibri"/>
                <a:ea typeface="Calibri"/>
                <a:cs typeface="Calibri"/>
                <a:sym typeface="Calibri"/>
              </a:rPr>
              <a:t> needs of people in a given location by working together to gain local knowledge and insight. </a:t>
            </a:r>
            <a:endParaRPr sz="2200">
              <a:latin typeface="Calibri"/>
              <a:ea typeface="Calibri"/>
              <a:cs typeface="Calibri"/>
              <a:sym typeface="Calibri"/>
            </a:endParaRPr>
          </a:p>
          <a:p>
            <a:pPr marL="457200" indent="-368300">
              <a:spcBef>
                <a:spcPts val="640"/>
              </a:spcBef>
              <a:buClr>
                <a:srgbClr val="666666"/>
              </a:buClr>
              <a:buSzPts val="2200"/>
              <a:buFont typeface="Calibri"/>
              <a:buChar char="●"/>
            </a:pPr>
            <a:r>
              <a:rPr lang="en-GB" sz="2200">
                <a:latin typeface="Calibri"/>
                <a:ea typeface="Calibri"/>
                <a:cs typeface="Calibri"/>
                <a:sym typeface="Calibri"/>
              </a:rPr>
              <a:t>Asset-based approach that seeks to highlight the strengths, capacity and</a:t>
            </a:r>
            <a:br>
              <a:rPr lang="en-GB" sz="2200">
                <a:latin typeface="Calibri"/>
                <a:ea typeface="Calibri"/>
                <a:cs typeface="Calibri"/>
                <a:sym typeface="Calibri"/>
              </a:rPr>
            </a:br>
            <a:r>
              <a:rPr lang="en-GB" sz="2200">
                <a:latin typeface="Calibri"/>
                <a:ea typeface="Calibri"/>
                <a:cs typeface="Calibri"/>
                <a:sym typeface="Calibri"/>
              </a:rPr>
              <a:t>knowledge of all those involved.</a:t>
            </a:r>
            <a:endParaRPr sz="2200">
              <a:latin typeface="Calibri"/>
              <a:ea typeface="Calibri"/>
              <a:cs typeface="Calibri"/>
              <a:sym typeface="Calibri"/>
            </a:endParaRPr>
          </a:p>
        </p:txBody>
      </p:sp>
      <p:sp>
        <p:nvSpPr>
          <p:cNvPr id="2" name="Title 1">
            <a:extLst>
              <a:ext uri="{FF2B5EF4-FFF2-40B4-BE49-F238E27FC236}">
                <a16:creationId xmlns:a16="http://schemas.microsoft.com/office/drawing/2014/main" id="{3957AF56-35EE-4EA3-8A54-8DE20C234306}"/>
              </a:ext>
            </a:extLst>
          </p:cNvPr>
          <p:cNvSpPr>
            <a:spLocks noGrp="1"/>
          </p:cNvSpPr>
          <p:nvPr>
            <p:ph type="title"/>
          </p:nvPr>
        </p:nvSpPr>
        <p:spPr/>
        <p:txBody>
          <a:bodyPr/>
          <a:lstStyle/>
          <a:p>
            <a:r>
              <a:rPr lang="en-GB" sz="4400">
                <a:latin typeface="Calibri"/>
                <a:ea typeface="Calibri"/>
                <a:cs typeface="Calibri"/>
                <a:sym typeface="Calibri"/>
              </a:rPr>
              <a:t>Shropshire's JSNA – Place based</a:t>
            </a:r>
            <a:endParaRPr lang="en-GB"/>
          </a:p>
        </p:txBody>
      </p:sp>
      <p:pic>
        <p:nvPicPr>
          <p:cNvPr id="7" name="Picture 6" descr="A picture containing diagram&#10;&#10;Description automatically generated">
            <a:extLst>
              <a:ext uri="{FF2B5EF4-FFF2-40B4-BE49-F238E27FC236}">
                <a16:creationId xmlns:a16="http://schemas.microsoft.com/office/drawing/2014/main" id="{34BA0020-D083-4B96-985A-A5A4D0E4A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 y="4788868"/>
            <a:ext cx="11937098" cy="20234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p:nvPr/>
        </p:nvSpPr>
        <p:spPr>
          <a:xfrm>
            <a:off x="1524000" y="0"/>
            <a:ext cx="9144000" cy="908700"/>
          </a:xfrm>
          <a:prstGeom prst="rect">
            <a:avLst/>
          </a:prstGeom>
          <a:solidFill>
            <a:schemeClr val="accent1"/>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27" name="Google Shape;227;p34"/>
          <p:cNvSpPr txBox="1">
            <a:spLocks noGrp="1"/>
          </p:cNvSpPr>
          <p:nvPr>
            <p:ph type="title"/>
          </p:nvPr>
        </p:nvSpPr>
        <p:spPr>
          <a:xfrm>
            <a:off x="1775520" y="260648"/>
            <a:ext cx="8640900" cy="720000"/>
          </a:xfrm>
          <a:prstGeom prst="rect">
            <a:avLst/>
          </a:prstGeom>
          <a:noFill/>
          <a:ln>
            <a:noFill/>
          </a:ln>
        </p:spPr>
        <p:txBody>
          <a:bodyPr spcFirstLastPara="1" vert="horz" wrap="square" lIns="91425" tIns="91425" rIns="91425" bIns="91425" rtlCol="0" anchor="b" anchorCtr="0">
            <a:noAutofit/>
          </a:bodyPr>
          <a:lstStyle/>
          <a:p>
            <a:pPr>
              <a:buClr>
                <a:schemeClr val="lt1"/>
              </a:buClr>
              <a:buSzPts val="2520"/>
            </a:pPr>
            <a:r>
              <a:rPr lang="en-GB" sz="2520">
                <a:solidFill>
                  <a:schemeClr val="lt1"/>
                </a:solidFill>
              </a:rPr>
              <a:t>“The JSNA should be the source of the spring from which everything flows”</a:t>
            </a:r>
            <a:endParaRPr sz="2160" i="1">
              <a:solidFill>
                <a:schemeClr val="lt1"/>
              </a:solidFill>
            </a:endParaRPr>
          </a:p>
        </p:txBody>
      </p:sp>
      <p:pic>
        <p:nvPicPr>
          <p:cNvPr id="228" name="Google Shape;228;p34"/>
          <p:cNvPicPr preferRelativeResize="0"/>
          <p:nvPr/>
        </p:nvPicPr>
        <p:blipFill rotWithShape="1">
          <a:blip r:embed="rId3">
            <a:alphaModFix/>
          </a:blip>
          <a:srcRect b="6402"/>
          <a:stretch/>
        </p:blipFill>
        <p:spPr>
          <a:xfrm>
            <a:off x="1524001" y="908720"/>
            <a:ext cx="9016239" cy="4977388"/>
          </a:xfrm>
          <a:prstGeom prst="rect">
            <a:avLst/>
          </a:prstGeom>
          <a:noFill/>
          <a:ln>
            <a:noFill/>
          </a:ln>
        </p:spPr>
      </p:pic>
      <p:sp>
        <p:nvSpPr>
          <p:cNvPr id="244" name="Google Shape;244;p34"/>
          <p:cNvSpPr txBox="1"/>
          <p:nvPr/>
        </p:nvSpPr>
        <p:spPr>
          <a:xfrm>
            <a:off x="2189173" y="6096604"/>
            <a:ext cx="7704900" cy="400200"/>
          </a:xfrm>
          <a:prstGeom prst="rect">
            <a:avLst/>
          </a:prstGeom>
          <a:noFill/>
          <a:ln>
            <a:noFill/>
          </a:ln>
        </p:spPr>
        <p:txBody>
          <a:bodyPr spcFirstLastPara="1" wrap="square" lIns="91425" tIns="45700" rIns="91425" bIns="45700" anchor="t" anchorCtr="0">
            <a:noAutofit/>
          </a:bodyPr>
          <a:lstStyle/>
          <a:p>
            <a:r>
              <a:rPr lang="en-GB" sz="2000">
                <a:solidFill>
                  <a:schemeClr val="dk1"/>
                </a:solidFill>
                <a:latin typeface="Calibri"/>
                <a:ea typeface="Calibri"/>
                <a:cs typeface="Calibri"/>
                <a:sym typeface="Calibri"/>
              </a:rPr>
              <a:t>The JSNA should be the single source of evidence for place-based activity</a:t>
            </a: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571947FA09604384E124AE626DC1AC" ma:contentTypeVersion="17" ma:contentTypeDescription="Create a new document." ma:contentTypeScope="" ma:versionID="8964bde444b9f301a9cf48b769f8497f">
  <xsd:schema xmlns:xsd="http://www.w3.org/2001/XMLSchema" xmlns:xs="http://www.w3.org/2001/XMLSchema" xmlns:p="http://schemas.microsoft.com/office/2006/metadata/properties" xmlns:ns2="ac6f7727-9981-47f0-993e-6511a1c3812d" xmlns:ns3="6d1fb052-2e39-4dc2-ae27-4dc85d86b8c7" targetNamespace="http://schemas.microsoft.com/office/2006/metadata/properties" ma:root="true" ma:fieldsID="33c1f9b445de0230de6fd1975817629b" ns2:_="" ns3:_="">
    <xsd:import namespace="ac6f7727-9981-47f0-993e-6511a1c3812d"/>
    <xsd:import namespace="6d1fb052-2e39-4dc2-ae27-4dc85d86b8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6f7727-9981-47f0-993e-6511a1c381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1fb052-2e39-4dc2-ae27-4dc85d86b8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665dd9-df5b-4711-bdf4-e426221bd71b}" ma:internalName="TaxCatchAll" ma:showField="CatchAllData" ma:web="6d1fb052-2e39-4dc2-ae27-4dc85d86b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d1fb052-2e39-4dc2-ae27-4dc85d86b8c7" xsi:nil="true"/>
    <lcf76f155ced4ddcb4097134ff3c332f xmlns="ac6f7727-9981-47f0-993e-6511a1c3812d">
      <Terms xmlns="http://schemas.microsoft.com/office/infopath/2007/PartnerControls"/>
    </lcf76f155ced4ddcb4097134ff3c332f>
    <SharedWithUsers xmlns="6d1fb052-2e39-4dc2-ae27-4dc85d86b8c7">
      <UserInfo>
        <DisplayName>Mark Trenfield</DisplayName>
        <AccountId>1273</AccountId>
        <AccountType/>
      </UserInfo>
      <UserInfo>
        <DisplayName>Alex Mclellan</DisplayName>
        <AccountId>4746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39A5B3-9103-47DE-B0E6-9589ACAFF590}">
  <ds:schemaRefs>
    <ds:schemaRef ds:uri="6d1fb052-2e39-4dc2-ae27-4dc85d86b8c7"/>
    <ds:schemaRef ds:uri="ac6f7727-9981-47f0-993e-6511a1c381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539D4D-550D-495B-AAAE-59A0C43AA873}">
  <ds:schemaRefs>
    <ds:schemaRef ds:uri="6d1fb052-2e39-4dc2-ae27-4dc85d86b8c7"/>
    <ds:schemaRef ds:uri="ac6f7727-9981-47f0-993e-6511a1c381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E6147E4-B00F-4513-9132-B679394A4C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2157</Words>
  <Application>Microsoft Office PowerPoint</Application>
  <PresentationFormat>Widescreen</PresentationFormat>
  <Paragraphs>481</Paragraphs>
  <Slides>22</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Symbol</vt:lpstr>
      <vt:lpstr>Office Theme</vt:lpstr>
      <vt:lpstr> Joint Strategic Needs Assessment (JSNA) place-based approach  </vt:lpstr>
      <vt:lpstr>Overview</vt:lpstr>
      <vt:lpstr>PowerPoint Presentation</vt:lpstr>
      <vt:lpstr>PowerPoint Presentation</vt:lpstr>
      <vt:lpstr>What makes us healthy?</vt:lpstr>
      <vt:lpstr>PowerPoint Presentation</vt:lpstr>
      <vt:lpstr>Previously Shropshire JSNA priorities were thematic</vt:lpstr>
      <vt:lpstr>Shropshire's JSNA – Place based</vt:lpstr>
      <vt:lpstr>“The JSNA should be the source of the spring from which everything flows”</vt:lpstr>
      <vt:lpstr>Phase 1: Place Based</vt:lpstr>
      <vt:lpstr>Phase 2 - JSNA Place-based profiler tool </vt:lpstr>
      <vt:lpstr>Phase 3 – Community Engagement </vt:lpstr>
      <vt:lpstr>Phase 3 - Place-based Needs Assessments </vt:lpstr>
      <vt:lpstr>Phase 3 –  Roll Out</vt:lpstr>
      <vt:lpstr>Oswestry Place Plan  Examples of Key Health and Wellbeing Data</vt:lpstr>
      <vt:lpstr>PowerPoint Presentation</vt:lpstr>
      <vt:lpstr>Ranking of Wards in Oswestry Place Plan Area in metrics</vt:lpstr>
      <vt:lpstr>Smoking in Pregnancy</vt:lpstr>
      <vt:lpstr>Quality &amp; Outcomes Framework (QOF) Indicators 2020/21</vt:lpstr>
      <vt:lpstr>QOF Indicators 2020/21</vt:lpstr>
      <vt:lpstr>Deprivation 2020/21</vt:lpstr>
      <vt:lpstr>Phase 3 –  Roll Out Oswestry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JSNA – Highley Stakeholder Consultation</dc:title>
  <dc:creator>Katie Morris</dc:creator>
  <cp:lastModifiedBy>Kathryn Lloyd</cp:lastModifiedBy>
  <cp:revision>5</cp:revision>
  <dcterms:created xsi:type="dcterms:W3CDTF">2022-07-25T09:32:02Z</dcterms:created>
  <dcterms:modified xsi:type="dcterms:W3CDTF">2022-10-19T15:10:15Z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0x0101007A571947FA09604384E124AE626DC1AC</vt:lpwstr>
  </property>
  <property fmtid="{D5CDD505-2E9C-101B-9397-08002B2CF9AE}" pid="3" name="MediaServiceImageTags">
    <vt:lpwstr/>
  </property>
</Properties>
</file>